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2"/>
  </p:notesMasterIdLst>
  <p:sldIdLst>
    <p:sldId id="676" r:id="rId2"/>
    <p:sldId id="1566" r:id="rId3"/>
    <p:sldId id="1545" r:id="rId4"/>
    <p:sldId id="1567" r:id="rId5"/>
    <p:sldId id="1568" r:id="rId6"/>
    <p:sldId id="1541" r:id="rId7"/>
    <p:sldId id="1553" r:id="rId8"/>
    <p:sldId id="1555" r:id="rId9"/>
    <p:sldId id="1556" r:id="rId10"/>
    <p:sldId id="1557" r:id="rId11"/>
    <p:sldId id="1543" r:id="rId12"/>
    <p:sldId id="1559" r:id="rId13"/>
    <p:sldId id="1560" r:id="rId14"/>
    <p:sldId id="1562" r:id="rId15"/>
    <p:sldId id="1563" r:id="rId16"/>
    <p:sldId id="1564" r:id="rId17"/>
    <p:sldId id="1565" r:id="rId18"/>
    <p:sldId id="1552" r:id="rId19"/>
    <p:sldId id="1534" r:id="rId20"/>
    <p:sldId id="155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5" orient="horz" pos="25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930993D-227E-7456-FB7E-292094C27E4F}" name="Nerina Onion" initials="NO" userId="S::nerina.onion@york.ac.uk::003558d5-d152-4832-ac9c-928f7334fcde" providerId="AD"/>
  <p188:author id="{1798ED9A-98BB-4BCE-1B92-99A5704875E3}" name="Alexander Harrison" initials="AH" userId="S::alexander.harrison@york.ac.uk::8be11a1a-ac5b-4afc-a11a-3dcaa385fdd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atrick Doherty" initials="PD" lastIdx="5" clrIdx="0">
    <p:extLst>
      <p:ext uri="{19B8F6BF-5375-455C-9EA6-DF929625EA0E}">
        <p15:presenceInfo xmlns:p15="http://schemas.microsoft.com/office/powerpoint/2012/main" userId="S-1-5-21-1531108181-3683089376-3301072873-6488" providerId="AD"/>
      </p:ext>
    </p:extLst>
  </p:cmAuthor>
  <p:cmAuthor id="2" name="alexander harrison" initials="ah" lastIdx="3" clrIdx="1">
    <p:extLst>
      <p:ext uri="{19B8F6BF-5375-455C-9EA6-DF929625EA0E}">
        <p15:presenceInfo xmlns:p15="http://schemas.microsoft.com/office/powerpoint/2012/main" userId="b60f51069f59f16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0040"/>
    <a:srgbClr val="80B4DF"/>
    <a:srgbClr val="B596C4"/>
    <a:srgbClr val="7AB951"/>
    <a:srgbClr val="CD1F28"/>
    <a:srgbClr val="8A5BA1"/>
    <a:srgbClr val="D4E6F4"/>
    <a:srgbClr val="666666"/>
    <a:srgbClr val="FFFFFF"/>
    <a:srgbClr val="D6E8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93351" autoAdjust="0"/>
  </p:normalViewPr>
  <p:slideViewPr>
    <p:cSldViewPr>
      <p:cViewPr varScale="1">
        <p:scale>
          <a:sx n="62" d="100"/>
          <a:sy n="62" d="100"/>
        </p:scale>
        <p:origin x="760" y="48"/>
      </p:cViewPr>
      <p:guideLst>
        <p:guide orient="horz" pos="2160"/>
        <p:guide pos="3840"/>
        <p:guide orient="horz" pos="255"/>
      </p:guideLst>
    </p:cSldViewPr>
  </p:slideViewPr>
  <p:outlineViewPr>
    <p:cViewPr>
      <p:scale>
        <a:sx n="33" d="100"/>
        <a:sy n="33" d="100"/>
      </p:scale>
      <p:origin x="0" y="-8604"/>
    </p:cViewPr>
  </p:outlineViewPr>
  <p:notesTextViewPr>
    <p:cViewPr>
      <p:scale>
        <a:sx n="3" d="2"/>
        <a:sy n="3" d="2"/>
      </p:scale>
      <p:origin x="0" y="0"/>
    </p:cViewPr>
  </p:notesTextViewPr>
  <p:sorterViewPr>
    <p:cViewPr>
      <p:scale>
        <a:sx n="100" d="100"/>
        <a:sy n="100" d="100"/>
      </p:scale>
      <p:origin x="0" y="-41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sh521\Downloads\NCP_CR%20June%20Run.PrepPublication%20Sept%20Corrections%20All%20Tabs%20Neirna%2019%2009%20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sh521\Downloads\NCP_CR%20June%20Run.PrepPublication%20Sept%20Corrections%20All%20Tabs%20Neirna%2019%2009%20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sh521\Downloads\NCP_CR%20June%20Run.PrepPublication%20Sept%20Correction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hsci.york.ac.uk\hscishares\NACR%20Data\Alex%20Harrison\Downloads\Desktop%20Downloads\Mode%20work.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hsci.york.ac.uk\hscishares\NACR%20Data\Alex%20Harrison\Downloads\Desktop%20Downloads\2023%20Staffing%20survey.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hsci.york.ac.uk\hscishares\NACR%20Data\Alex%20Harrison\Downloads\Desktop%20Downloads\2023%20Staffing%20survey.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hsci.york.ac.uk\hscishares\NACR%20Data\Alex%20Harrison\Downloads\Desktop%20Downloads\2023%20Staffing%20survey.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1" i="0" baseline="0" dirty="0">
                <a:effectLst/>
              </a:rPr>
              <a:t>Fig. 1a</a:t>
            </a:r>
            <a:r>
              <a:rPr lang="en-GB" sz="1400" b="0" i="0" baseline="0" dirty="0">
                <a:effectLst/>
              </a:rPr>
              <a:t> -  England</a:t>
            </a:r>
            <a:endParaRPr lang="en-GB" sz="1400" dirty="0">
              <a:effectLst/>
            </a:endParaRPr>
          </a:p>
        </c:rich>
      </c:tx>
      <c:layout>
        <c:manualLayout>
          <c:xMode val="edge"/>
          <c:yMode val="edge"/>
          <c:x val="3.6223089552316907E-2"/>
          <c:y val="3.407155025553662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38571391365495"/>
          <c:y val="0.13085200211677545"/>
          <c:w val="0.85188707255033036"/>
          <c:h val="0.68368263369089799"/>
        </c:manualLayout>
      </c:layout>
      <c:barChart>
        <c:barDir val="col"/>
        <c:grouping val="percentStacked"/>
        <c:varyColors val="0"/>
        <c:ser>
          <c:idx val="0"/>
          <c:order val="0"/>
          <c:spPr>
            <a:solidFill>
              <a:schemeClr val="bg1">
                <a:lumMod val="85000"/>
              </a:schemeClr>
            </a:solidFill>
            <a:ln>
              <a:noFill/>
            </a:ln>
            <a:effectLst/>
          </c:spPr>
          <c:invertIfNegative val="0"/>
          <c:cat>
            <c:strRef>
              <c:f>('Pivot Table of NCP'!$H$95:$H$103,'Pivot Table of NCP'!$H$105:$H$110)</c:f>
              <c:strCache>
                <c:ptCount val="15"/>
                <c:pt idx="0">
                  <c:v>C&amp;M</c:v>
                </c:pt>
                <c:pt idx="1">
                  <c:v>EM</c:v>
                </c:pt>
                <c:pt idx="2">
                  <c:v>EoE</c:v>
                </c:pt>
                <c:pt idx="3">
                  <c:v>GM</c:v>
                </c:pt>
                <c:pt idx="4">
                  <c:v>H&amp;NY</c:v>
                </c:pt>
                <c:pt idx="5">
                  <c:v>L&amp;SC</c:v>
                </c:pt>
                <c:pt idx="6">
                  <c:v>L(N)</c:v>
                </c:pt>
                <c:pt idx="7">
                  <c:v>L(S)</c:v>
                </c:pt>
                <c:pt idx="8">
                  <c:v>NE&amp;NC</c:v>
                </c:pt>
                <c:pt idx="9">
                  <c:v>SE</c:v>
                </c:pt>
                <c:pt idx="10">
                  <c:v>SY</c:v>
                </c:pt>
                <c:pt idx="11">
                  <c:v>SW(P)</c:v>
                </c:pt>
                <c:pt idx="12">
                  <c:v>WM</c:v>
                </c:pt>
                <c:pt idx="13">
                  <c:v>WoE</c:v>
                </c:pt>
                <c:pt idx="14">
                  <c:v>WY</c:v>
                </c:pt>
              </c:strCache>
              <c:extLst/>
            </c:strRef>
          </c:cat>
          <c:val>
            <c:numRef>
              <c:f>('Pivot Table of NCP'!$I$95:$I$103,'Pivot Table of NCP'!$I$105:$I$110)</c:f>
              <c:numCache>
                <c:formatCode>General</c:formatCode>
                <c:ptCount val="15"/>
                <c:pt idx="1">
                  <c:v>1</c:v>
                </c:pt>
                <c:pt idx="2">
                  <c:v>2</c:v>
                </c:pt>
                <c:pt idx="5">
                  <c:v>2</c:v>
                </c:pt>
                <c:pt idx="6">
                  <c:v>4</c:v>
                </c:pt>
                <c:pt idx="7">
                  <c:v>1</c:v>
                </c:pt>
                <c:pt idx="8">
                  <c:v>1</c:v>
                </c:pt>
                <c:pt idx="9">
                  <c:v>3</c:v>
                </c:pt>
                <c:pt idx="12">
                  <c:v>1</c:v>
                </c:pt>
                <c:pt idx="13">
                  <c:v>2</c:v>
                </c:pt>
                <c:pt idx="14">
                  <c:v>1</c:v>
                </c:pt>
              </c:numCache>
              <c:extLst/>
            </c:numRef>
          </c:val>
          <c:extLst>
            <c:ext xmlns:c16="http://schemas.microsoft.com/office/drawing/2014/chart" uri="{C3380CC4-5D6E-409C-BE32-E72D297353CC}">
              <c16:uniqueId val="{00000000-7B2B-4C9C-BE24-8DE5B689F585}"/>
            </c:ext>
          </c:extLst>
        </c:ser>
        <c:ser>
          <c:idx val="1"/>
          <c:order val="1"/>
          <c:spPr>
            <a:solidFill>
              <a:srgbClr val="FF0000"/>
            </a:solidFill>
            <a:ln>
              <a:noFill/>
            </a:ln>
            <a:effectLst/>
          </c:spPr>
          <c:invertIfNegative val="0"/>
          <c:cat>
            <c:strRef>
              <c:f>('Pivot Table of NCP'!$H$95:$H$103,'Pivot Table of NCP'!$H$105:$H$110)</c:f>
              <c:strCache>
                <c:ptCount val="15"/>
                <c:pt idx="0">
                  <c:v>C&amp;M</c:v>
                </c:pt>
                <c:pt idx="1">
                  <c:v>EM</c:v>
                </c:pt>
                <c:pt idx="2">
                  <c:v>EoE</c:v>
                </c:pt>
                <c:pt idx="3">
                  <c:v>GM</c:v>
                </c:pt>
                <c:pt idx="4">
                  <c:v>H&amp;NY</c:v>
                </c:pt>
                <c:pt idx="5">
                  <c:v>L&amp;SC</c:v>
                </c:pt>
                <c:pt idx="6">
                  <c:v>L(N)</c:v>
                </c:pt>
                <c:pt idx="7">
                  <c:v>L(S)</c:v>
                </c:pt>
                <c:pt idx="8">
                  <c:v>NE&amp;NC</c:v>
                </c:pt>
                <c:pt idx="9">
                  <c:v>SE</c:v>
                </c:pt>
                <c:pt idx="10">
                  <c:v>SY</c:v>
                </c:pt>
                <c:pt idx="11">
                  <c:v>SW(P)</c:v>
                </c:pt>
                <c:pt idx="12">
                  <c:v>WM</c:v>
                </c:pt>
                <c:pt idx="13">
                  <c:v>WoE</c:v>
                </c:pt>
                <c:pt idx="14">
                  <c:v>WY</c:v>
                </c:pt>
              </c:strCache>
              <c:extLst/>
            </c:strRef>
          </c:cat>
          <c:val>
            <c:numRef>
              <c:f>('Pivot Table of NCP'!$J$95:$J$103,'Pivot Table of NCP'!$J$105:$J$110)</c:f>
              <c:numCache>
                <c:formatCode>General</c:formatCode>
                <c:ptCount val="15"/>
                <c:pt idx="1">
                  <c:v>4</c:v>
                </c:pt>
                <c:pt idx="2">
                  <c:v>2</c:v>
                </c:pt>
                <c:pt idx="3">
                  <c:v>2</c:v>
                </c:pt>
                <c:pt idx="4">
                  <c:v>2</c:v>
                </c:pt>
                <c:pt idx="5">
                  <c:v>1</c:v>
                </c:pt>
                <c:pt idx="6">
                  <c:v>1</c:v>
                </c:pt>
                <c:pt idx="7">
                  <c:v>2</c:v>
                </c:pt>
                <c:pt idx="8">
                  <c:v>5</c:v>
                </c:pt>
                <c:pt idx="9">
                  <c:v>3</c:v>
                </c:pt>
                <c:pt idx="11">
                  <c:v>2</c:v>
                </c:pt>
                <c:pt idx="12">
                  <c:v>7</c:v>
                </c:pt>
                <c:pt idx="13">
                  <c:v>3</c:v>
                </c:pt>
                <c:pt idx="14">
                  <c:v>2</c:v>
                </c:pt>
              </c:numCache>
              <c:extLst/>
            </c:numRef>
          </c:val>
          <c:extLst>
            <c:ext xmlns:c16="http://schemas.microsoft.com/office/drawing/2014/chart" uri="{C3380CC4-5D6E-409C-BE32-E72D297353CC}">
              <c16:uniqueId val="{00000001-7B2B-4C9C-BE24-8DE5B689F585}"/>
            </c:ext>
          </c:extLst>
        </c:ser>
        <c:ser>
          <c:idx val="2"/>
          <c:order val="2"/>
          <c:spPr>
            <a:solidFill>
              <a:schemeClr val="accent2"/>
            </a:solidFill>
            <a:ln>
              <a:noFill/>
            </a:ln>
            <a:effectLst/>
          </c:spPr>
          <c:invertIfNegative val="0"/>
          <c:cat>
            <c:strRef>
              <c:f>('Pivot Table of NCP'!$H$95:$H$103,'Pivot Table of NCP'!$H$105:$H$110)</c:f>
              <c:strCache>
                <c:ptCount val="15"/>
                <c:pt idx="0">
                  <c:v>C&amp;M</c:v>
                </c:pt>
                <c:pt idx="1">
                  <c:v>EM</c:v>
                </c:pt>
                <c:pt idx="2">
                  <c:v>EoE</c:v>
                </c:pt>
                <c:pt idx="3">
                  <c:v>GM</c:v>
                </c:pt>
                <c:pt idx="4">
                  <c:v>H&amp;NY</c:v>
                </c:pt>
                <c:pt idx="5">
                  <c:v>L&amp;SC</c:v>
                </c:pt>
                <c:pt idx="6">
                  <c:v>L(N)</c:v>
                </c:pt>
                <c:pt idx="7">
                  <c:v>L(S)</c:v>
                </c:pt>
                <c:pt idx="8">
                  <c:v>NE&amp;NC</c:v>
                </c:pt>
                <c:pt idx="9">
                  <c:v>SE</c:v>
                </c:pt>
                <c:pt idx="10">
                  <c:v>SY</c:v>
                </c:pt>
                <c:pt idx="11">
                  <c:v>SW(P)</c:v>
                </c:pt>
                <c:pt idx="12">
                  <c:v>WM</c:v>
                </c:pt>
                <c:pt idx="13">
                  <c:v>WoE</c:v>
                </c:pt>
                <c:pt idx="14">
                  <c:v>WY</c:v>
                </c:pt>
              </c:strCache>
              <c:extLst/>
            </c:strRef>
          </c:cat>
          <c:val>
            <c:numRef>
              <c:f>('Pivot Table of NCP'!$K$95:$K$103,'Pivot Table of NCP'!$K$105:$K$110)</c:f>
              <c:numCache>
                <c:formatCode>General</c:formatCode>
                <c:ptCount val="15"/>
                <c:pt idx="0">
                  <c:v>4</c:v>
                </c:pt>
                <c:pt idx="1">
                  <c:v>4</c:v>
                </c:pt>
                <c:pt idx="2">
                  <c:v>10</c:v>
                </c:pt>
                <c:pt idx="3">
                  <c:v>5</c:v>
                </c:pt>
                <c:pt idx="5">
                  <c:v>1</c:v>
                </c:pt>
                <c:pt idx="6">
                  <c:v>5</c:v>
                </c:pt>
                <c:pt idx="7">
                  <c:v>5</c:v>
                </c:pt>
                <c:pt idx="8">
                  <c:v>2</c:v>
                </c:pt>
                <c:pt idx="9">
                  <c:v>9</c:v>
                </c:pt>
                <c:pt idx="10">
                  <c:v>1</c:v>
                </c:pt>
                <c:pt idx="11">
                  <c:v>2</c:v>
                </c:pt>
                <c:pt idx="12">
                  <c:v>4</c:v>
                </c:pt>
                <c:pt idx="13">
                  <c:v>5</c:v>
                </c:pt>
                <c:pt idx="14">
                  <c:v>2</c:v>
                </c:pt>
              </c:numCache>
              <c:extLst/>
            </c:numRef>
          </c:val>
          <c:extLst>
            <c:ext xmlns:c16="http://schemas.microsoft.com/office/drawing/2014/chart" uri="{C3380CC4-5D6E-409C-BE32-E72D297353CC}">
              <c16:uniqueId val="{00000002-7B2B-4C9C-BE24-8DE5B689F585}"/>
            </c:ext>
          </c:extLst>
        </c:ser>
        <c:ser>
          <c:idx val="3"/>
          <c:order val="3"/>
          <c:spPr>
            <a:solidFill>
              <a:schemeClr val="accent6"/>
            </a:solidFill>
            <a:ln>
              <a:noFill/>
            </a:ln>
            <a:effectLst/>
          </c:spPr>
          <c:invertIfNegative val="0"/>
          <c:cat>
            <c:strRef>
              <c:f>('Pivot Table of NCP'!$H$95:$H$103,'Pivot Table of NCP'!$H$105:$H$110)</c:f>
              <c:strCache>
                <c:ptCount val="15"/>
                <c:pt idx="0">
                  <c:v>C&amp;M</c:v>
                </c:pt>
                <c:pt idx="1">
                  <c:v>EM</c:v>
                </c:pt>
                <c:pt idx="2">
                  <c:v>EoE</c:v>
                </c:pt>
                <c:pt idx="3">
                  <c:v>GM</c:v>
                </c:pt>
                <c:pt idx="4">
                  <c:v>H&amp;NY</c:v>
                </c:pt>
                <c:pt idx="5">
                  <c:v>L&amp;SC</c:v>
                </c:pt>
                <c:pt idx="6">
                  <c:v>L(N)</c:v>
                </c:pt>
                <c:pt idx="7">
                  <c:v>L(S)</c:v>
                </c:pt>
                <c:pt idx="8">
                  <c:v>NE&amp;NC</c:v>
                </c:pt>
                <c:pt idx="9">
                  <c:v>SE</c:v>
                </c:pt>
                <c:pt idx="10">
                  <c:v>SY</c:v>
                </c:pt>
                <c:pt idx="11">
                  <c:v>SW(P)</c:v>
                </c:pt>
                <c:pt idx="12">
                  <c:v>WM</c:v>
                </c:pt>
                <c:pt idx="13">
                  <c:v>WoE</c:v>
                </c:pt>
                <c:pt idx="14">
                  <c:v>WY</c:v>
                </c:pt>
              </c:strCache>
              <c:extLst/>
            </c:strRef>
          </c:cat>
          <c:val>
            <c:numRef>
              <c:f>('Pivot Table of NCP'!$L$95:$L$103,'Pivot Table of NCP'!$L$105:$L$110)</c:f>
              <c:numCache>
                <c:formatCode>General</c:formatCode>
                <c:ptCount val="15"/>
                <c:pt idx="0">
                  <c:v>6</c:v>
                </c:pt>
                <c:pt idx="1">
                  <c:v>3</c:v>
                </c:pt>
                <c:pt idx="2">
                  <c:v>8</c:v>
                </c:pt>
                <c:pt idx="3">
                  <c:v>6</c:v>
                </c:pt>
                <c:pt idx="4">
                  <c:v>5</c:v>
                </c:pt>
                <c:pt idx="5">
                  <c:v>2</c:v>
                </c:pt>
                <c:pt idx="6">
                  <c:v>9</c:v>
                </c:pt>
                <c:pt idx="7">
                  <c:v>4</c:v>
                </c:pt>
                <c:pt idx="8">
                  <c:v>2</c:v>
                </c:pt>
                <c:pt idx="9">
                  <c:v>11</c:v>
                </c:pt>
                <c:pt idx="10">
                  <c:v>3</c:v>
                </c:pt>
                <c:pt idx="11">
                  <c:v>1</c:v>
                </c:pt>
                <c:pt idx="12">
                  <c:v>8</c:v>
                </c:pt>
                <c:pt idx="13">
                  <c:v>3</c:v>
                </c:pt>
                <c:pt idx="14">
                  <c:v>2</c:v>
                </c:pt>
              </c:numCache>
              <c:extLst/>
            </c:numRef>
          </c:val>
          <c:extLst>
            <c:ext xmlns:c16="http://schemas.microsoft.com/office/drawing/2014/chart" uri="{C3380CC4-5D6E-409C-BE32-E72D297353CC}">
              <c16:uniqueId val="{00000003-7B2B-4C9C-BE24-8DE5B689F585}"/>
            </c:ext>
          </c:extLst>
        </c:ser>
        <c:dLbls>
          <c:showLegendKey val="0"/>
          <c:showVal val="0"/>
          <c:showCatName val="0"/>
          <c:showSerName val="0"/>
          <c:showPercent val="0"/>
          <c:showBubbleSize val="0"/>
        </c:dLbls>
        <c:gapWidth val="150"/>
        <c:overlap val="100"/>
        <c:axId val="1148996047"/>
        <c:axId val="1121319199"/>
      </c:barChart>
      <c:catAx>
        <c:axId val="1148996047"/>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Network</a:t>
                </a:r>
              </a:p>
            </c:rich>
          </c:tx>
          <c:layout>
            <c:manualLayout>
              <c:xMode val="edge"/>
              <c:yMode val="edge"/>
              <c:x val="0.50433756695517806"/>
              <c:y val="0.92166152982861604"/>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21319199"/>
        <c:crosses val="autoZero"/>
        <c:auto val="1"/>
        <c:lblAlgn val="ctr"/>
        <c:lblOffset val="100"/>
        <c:noMultiLvlLbl val="0"/>
      </c:catAx>
      <c:valAx>
        <c:axId val="11213191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89960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1" i="0" u="none" strike="noStrike" kern="1200" spc="0" baseline="0">
                <a:solidFill>
                  <a:sysClr val="windowText" lastClr="000000">
                    <a:lumMod val="65000"/>
                    <a:lumOff val="35000"/>
                  </a:sysClr>
                </a:solidFill>
                <a:effectLst/>
              </a:rPr>
              <a:t>Fig. 1b</a:t>
            </a:r>
            <a:r>
              <a:rPr lang="en-GB" sz="1400" b="0" i="0" u="none" strike="noStrike" kern="1200" spc="0" baseline="0">
                <a:solidFill>
                  <a:sysClr val="windowText" lastClr="000000">
                    <a:lumMod val="65000"/>
                    <a:lumOff val="35000"/>
                  </a:sysClr>
                </a:solidFill>
                <a:effectLst/>
              </a:rPr>
              <a:t> Northern Ireland</a:t>
            </a:r>
          </a:p>
        </c:rich>
      </c:tx>
      <c:layout>
        <c:manualLayout>
          <c:xMode val="edge"/>
          <c:yMode val="edge"/>
          <c:x val="2.0716561477224379E-2"/>
          <c:y val="2.469571352972305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547595690560732"/>
          <c:y val="0.1144753086419753"/>
          <c:w val="0.84729323112449972"/>
          <c:h val="0.68106785262953229"/>
        </c:manualLayout>
      </c:layout>
      <c:barChart>
        <c:barDir val="col"/>
        <c:grouping val="percentStack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'Pivot Table of NCP'!$H$112:$H$116</c:f>
              <c:strCache>
                <c:ptCount val="5"/>
                <c:pt idx="0">
                  <c:v>BHSCT</c:v>
                </c:pt>
                <c:pt idx="1">
                  <c:v>NHSCT</c:v>
                </c:pt>
                <c:pt idx="2">
                  <c:v>SEHSCT</c:v>
                </c:pt>
                <c:pt idx="3">
                  <c:v>SHSCT</c:v>
                </c:pt>
                <c:pt idx="4">
                  <c:v>WHSCT</c:v>
                </c:pt>
              </c:strCache>
            </c:strRef>
          </c:cat>
          <c:val>
            <c:numRef>
              <c:f>'Pivot Table of NCP'!$I$112:$I$116</c:f>
              <c:numCache>
                <c:formatCode>General</c:formatCode>
                <c:ptCount val="5"/>
              </c:numCache>
            </c:numRef>
          </c:val>
          <c:extLst>
            <c:ext xmlns:c16="http://schemas.microsoft.com/office/drawing/2014/chart" uri="{C3380CC4-5D6E-409C-BE32-E72D297353CC}">
              <c16:uniqueId val="{00000000-DB87-4769-99E4-8D036DD370F9}"/>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'Pivot Table of NCP'!$H$112:$H$116</c:f>
              <c:strCache>
                <c:ptCount val="5"/>
                <c:pt idx="0">
                  <c:v>BHSCT</c:v>
                </c:pt>
                <c:pt idx="1">
                  <c:v>NHSCT</c:v>
                </c:pt>
                <c:pt idx="2">
                  <c:v>SEHSCT</c:v>
                </c:pt>
                <c:pt idx="3">
                  <c:v>SHSCT</c:v>
                </c:pt>
                <c:pt idx="4">
                  <c:v>WHSCT</c:v>
                </c:pt>
              </c:strCache>
            </c:strRef>
          </c:cat>
          <c:val>
            <c:numRef>
              <c:f>'Pivot Table of NCP'!$J$112:$J$116</c:f>
              <c:numCache>
                <c:formatCode>General</c:formatCode>
                <c:ptCount val="5"/>
              </c:numCache>
            </c:numRef>
          </c:val>
          <c:extLst>
            <c:ext xmlns:c16="http://schemas.microsoft.com/office/drawing/2014/chart" uri="{C3380CC4-5D6E-409C-BE32-E72D297353CC}">
              <c16:uniqueId val="{00000001-DB87-4769-99E4-8D036DD370F9}"/>
            </c:ext>
          </c:extLst>
        </c:ser>
        <c:ser>
          <c:idx val="2"/>
          <c:order val="2"/>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'Pivot Table of NCP'!$H$112:$H$116</c:f>
              <c:strCache>
                <c:ptCount val="5"/>
                <c:pt idx="0">
                  <c:v>BHSCT</c:v>
                </c:pt>
                <c:pt idx="1">
                  <c:v>NHSCT</c:v>
                </c:pt>
                <c:pt idx="2">
                  <c:v>SEHSCT</c:v>
                </c:pt>
                <c:pt idx="3">
                  <c:v>SHSCT</c:v>
                </c:pt>
                <c:pt idx="4">
                  <c:v>WHSCT</c:v>
                </c:pt>
              </c:strCache>
            </c:strRef>
          </c:cat>
          <c:val>
            <c:numRef>
              <c:f>'Pivot Table of NCP'!$K$112:$K$116</c:f>
              <c:numCache>
                <c:formatCode>General</c:formatCode>
                <c:ptCount val="5"/>
                <c:pt idx="1">
                  <c:v>1</c:v>
                </c:pt>
                <c:pt idx="2">
                  <c:v>2</c:v>
                </c:pt>
                <c:pt idx="3">
                  <c:v>3</c:v>
                </c:pt>
                <c:pt idx="4">
                  <c:v>1</c:v>
                </c:pt>
              </c:numCache>
            </c:numRef>
          </c:val>
          <c:extLst>
            <c:ext xmlns:c16="http://schemas.microsoft.com/office/drawing/2014/chart" uri="{C3380CC4-5D6E-409C-BE32-E72D297353CC}">
              <c16:uniqueId val="{00000002-DB87-4769-99E4-8D036DD370F9}"/>
            </c:ext>
          </c:extLst>
        </c:ser>
        <c:ser>
          <c:idx val="3"/>
          <c:order val="3"/>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'Pivot Table of NCP'!$H$112:$H$116</c:f>
              <c:strCache>
                <c:ptCount val="5"/>
                <c:pt idx="0">
                  <c:v>BHSCT</c:v>
                </c:pt>
                <c:pt idx="1">
                  <c:v>NHSCT</c:v>
                </c:pt>
                <c:pt idx="2">
                  <c:v>SEHSCT</c:v>
                </c:pt>
                <c:pt idx="3">
                  <c:v>SHSCT</c:v>
                </c:pt>
                <c:pt idx="4">
                  <c:v>WHSCT</c:v>
                </c:pt>
              </c:strCache>
            </c:strRef>
          </c:cat>
          <c:val>
            <c:numRef>
              <c:f>'Pivot Table of NCP'!$L$112:$L$116</c:f>
              <c:numCache>
                <c:formatCode>General</c:formatCode>
                <c:ptCount val="5"/>
                <c:pt idx="0">
                  <c:v>1</c:v>
                </c:pt>
                <c:pt idx="2">
                  <c:v>1</c:v>
                </c:pt>
              </c:numCache>
            </c:numRef>
          </c:val>
          <c:extLst>
            <c:ext xmlns:c16="http://schemas.microsoft.com/office/drawing/2014/chart" uri="{C3380CC4-5D6E-409C-BE32-E72D297353CC}">
              <c16:uniqueId val="{00000003-DB87-4769-99E4-8D036DD370F9}"/>
            </c:ext>
          </c:extLst>
        </c:ser>
        <c:dLbls>
          <c:dLblPos val="ctr"/>
          <c:showLegendKey val="0"/>
          <c:showVal val="1"/>
          <c:showCatName val="0"/>
          <c:showSerName val="0"/>
          <c:showPercent val="0"/>
          <c:showBubbleSize val="0"/>
        </c:dLbls>
        <c:gapWidth val="150"/>
        <c:overlap val="100"/>
        <c:axId val="1069051087"/>
        <c:axId val="1107097567"/>
      </c:barChart>
      <c:catAx>
        <c:axId val="1069051087"/>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Health and Social Trust</a:t>
                </a:r>
              </a:p>
            </c:rich>
          </c:tx>
          <c:layout>
            <c:manualLayout>
              <c:xMode val="edge"/>
              <c:yMode val="edge"/>
              <c:x val="0.44078740157480317"/>
              <c:y val="0.9109584912996988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7097567"/>
        <c:crosses val="autoZero"/>
        <c:auto val="1"/>
        <c:lblAlgn val="ctr"/>
        <c:lblOffset val="100"/>
        <c:noMultiLvlLbl val="0"/>
      </c:catAx>
      <c:valAx>
        <c:axId val="11070975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690510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1" i="0" u="none" strike="noStrike" kern="1200" spc="0" baseline="0">
                <a:solidFill>
                  <a:sysClr val="windowText" lastClr="000000">
                    <a:lumMod val="65000"/>
                    <a:lumOff val="35000"/>
                  </a:sysClr>
                </a:solidFill>
                <a:effectLst/>
              </a:rPr>
              <a:t>Fig. 1c</a:t>
            </a:r>
            <a:r>
              <a:rPr lang="en-GB" sz="1400" b="0" i="0" u="none" strike="noStrike" kern="1200" spc="0" baseline="0">
                <a:solidFill>
                  <a:sysClr val="windowText" lastClr="000000">
                    <a:lumMod val="65000"/>
                    <a:lumOff val="35000"/>
                  </a:sysClr>
                </a:solidFill>
                <a:effectLst/>
              </a:rPr>
              <a:t> Wales</a:t>
            </a:r>
          </a:p>
        </c:rich>
      </c:tx>
      <c:layout>
        <c:manualLayout>
          <c:xMode val="edge"/>
          <c:yMode val="edge"/>
          <c:x val="3.2679162072767352E-2"/>
          <c:y val="2.469571352972305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'Pivot Table of NCP'!$I$93</c:f>
              <c:strCache>
                <c:ptCount val="1"/>
                <c:pt idx="0">
                  <c:v>Fail</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'Pivot Table of NCP'!$H$118:$H$124</c:f>
              <c:strCache>
                <c:ptCount val="7"/>
                <c:pt idx="0">
                  <c:v>ABUHB</c:v>
                </c:pt>
                <c:pt idx="1">
                  <c:v>BCUHB</c:v>
                </c:pt>
                <c:pt idx="2">
                  <c:v>C&amp;VUHB</c:v>
                </c:pt>
                <c:pt idx="3">
                  <c:v>CTMUHB</c:v>
                </c:pt>
                <c:pt idx="4">
                  <c:v>HDUHB</c:v>
                </c:pt>
                <c:pt idx="5">
                  <c:v>PTHB</c:v>
                </c:pt>
                <c:pt idx="6">
                  <c:v>SBUHB</c:v>
                </c:pt>
              </c:strCache>
            </c:strRef>
          </c:cat>
          <c:val>
            <c:numRef>
              <c:f>'Pivot Table of NCP'!$I$118:$I$124</c:f>
              <c:numCache>
                <c:formatCode>General</c:formatCode>
                <c:ptCount val="7"/>
                <c:pt idx="5">
                  <c:v>1</c:v>
                </c:pt>
              </c:numCache>
            </c:numRef>
          </c:val>
          <c:extLst>
            <c:ext xmlns:c16="http://schemas.microsoft.com/office/drawing/2014/chart" uri="{C3380CC4-5D6E-409C-BE32-E72D297353CC}">
              <c16:uniqueId val="{00000000-B529-4C7F-BF48-0024F2926FDD}"/>
            </c:ext>
          </c:extLst>
        </c:ser>
        <c:ser>
          <c:idx val="1"/>
          <c:order val="1"/>
          <c:tx>
            <c:strRef>
              <c:f>'Pivot Table of NCP'!$J$93</c:f>
              <c:strCache>
                <c:ptCount val="1"/>
                <c:pt idx="0">
                  <c:v>Red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'Pivot Table of NCP'!$H$118:$H$124</c:f>
              <c:strCache>
                <c:ptCount val="7"/>
                <c:pt idx="0">
                  <c:v>ABUHB</c:v>
                </c:pt>
                <c:pt idx="1">
                  <c:v>BCUHB</c:v>
                </c:pt>
                <c:pt idx="2">
                  <c:v>C&amp;VUHB</c:v>
                </c:pt>
                <c:pt idx="3">
                  <c:v>CTMUHB</c:v>
                </c:pt>
                <c:pt idx="4">
                  <c:v>HDUHB</c:v>
                </c:pt>
                <c:pt idx="5">
                  <c:v>PTHB</c:v>
                </c:pt>
                <c:pt idx="6">
                  <c:v>SBUHB</c:v>
                </c:pt>
              </c:strCache>
            </c:strRef>
          </c:cat>
          <c:val>
            <c:numRef>
              <c:f>'Pivot Table of NCP'!$J$118:$J$124</c:f>
              <c:numCache>
                <c:formatCode>General</c:formatCode>
                <c:ptCount val="7"/>
              </c:numCache>
            </c:numRef>
          </c:val>
          <c:extLst>
            <c:ext xmlns:c16="http://schemas.microsoft.com/office/drawing/2014/chart" uri="{C3380CC4-5D6E-409C-BE32-E72D297353CC}">
              <c16:uniqueId val="{00000001-B529-4C7F-BF48-0024F2926FDD}"/>
            </c:ext>
          </c:extLst>
        </c:ser>
        <c:ser>
          <c:idx val="2"/>
          <c:order val="2"/>
          <c:tx>
            <c:strRef>
              <c:f>'Pivot Table of NCP'!$K$93</c:f>
              <c:strCache>
                <c:ptCount val="1"/>
                <c:pt idx="0">
                  <c:v>Amber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'Pivot Table of NCP'!$H$118:$H$124</c:f>
              <c:strCache>
                <c:ptCount val="7"/>
                <c:pt idx="0">
                  <c:v>ABUHB</c:v>
                </c:pt>
                <c:pt idx="1">
                  <c:v>BCUHB</c:v>
                </c:pt>
                <c:pt idx="2">
                  <c:v>C&amp;VUHB</c:v>
                </c:pt>
                <c:pt idx="3">
                  <c:v>CTMUHB</c:v>
                </c:pt>
                <c:pt idx="4">
                  <c:v>HDUHB</c:v>
                </c:pt>
                <c:pt idx="5">
                  <c:v>PTHB</c:v>
                </c:pt>
                <c:pt idx="6">
                  <c:v>SBUHB</c:v>
                </c:pt>
              </c:strCache>
            </c:strRef>
          </c:cat>
          <c:val>
            <c:numRef>
              <c:f>'Pivot Table of NCP'!$K$118:$K$124</c:f>
              <c:numCache>
                <c:formatCode>General</c:formatCode>
                <c:ptCount val="7"/>
                <c:pt idx="0">
                  <c:v>1</c:v>
                </c:pt>
                <c:pt idx="2">
                  <c:v>1</c:v>
                </c:pt>
                <c:pt idx="4">
                  <c:v>1</c:v>
                </c:pt>
                <c:pt idx="6">
                  <c:v>1</c:v>
                </c:pt>
              </c:numCache>
            </c:numRef>
          </c:val>
          <c:extLst>
            <c:ext xmlns:c16="http://schemas.microsoft.com/office/drawing/2014/chart" uri="{C3380CC4-5D6E-409C-BE32-E72D297353CC}">
              <c16:uniqueId val="{00000002-B529-4C7F-BF48-0024F2926FDD}"/>
            </c:ext>
          </c:extLst>
        </c:ser>
        <c:ser>
          <c:idx val="3"/>
          <c:order val="3"/>
          <c:tx>
            <c:strRef>
              <c:f>'Pivot Table of NCP'!$M$93</c:f>
              <c:strCache>
                <c:ptCount val="1"/>
                <c:pt idx="0">
                  <c:v>Green/Certified</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'Pivot Table of NCP'!$H$118:$H$124</c:f>
              <c:strCache>
                <c:ptCount val="7"/>
                <c:pt idx="0">
                  <c:v>ABUHB</c:v>
                </c:pt>
                <c:pt idx="1">
                  <c:v>BCUHB</c:v>
                </c:pt>
                <c:pt idx="2">
                  <c:v>C&amp;VUHB</c:v>
                </c:pt>
                <c:pt idx="3">
                  <c:v>CTMUHB</c:v>
                </c:pt>
                <c:pt idx="4">
                  <c:v>HDUHB</c:v>
                </c:pt>
                <c:pt idx="5">
                  <c:v>PTHB</c:v>
                </c:pt>
                <c:pt idx="6">
                  <c:v>SBUHB</c:v>
                </c:pt>
              </c:strCache>
            </c:strRef>
          </c:cat>
          <c:val>
            <c:numRef>
              <c:f>'Pivot Table of NCP'!$M$118:$M$124</c:f>
              <c:numCache>
                <c:formatCode>General</c:formatCode>
                <c:ptCount val="7"/>
                <c:pt idx="1">
                  <c:v>3</c:v>
                </c:pt>
                <c:pt idx="3">
                  <c:v>2</c:v>
                </c:pt>
                <c:pt idx="4">
                  <c:v>2</c:v>
                </c:pt>
              </c:numCache>
            </c:numRef>
          </c:val>
          <c:extLst>
            <c:ext xmlns:c16="http://schemas.microsoft.com/office/drawing/2014/chart" uri="{C3380CC4-5D6E-409C-BE32-E72D297353CC}">
              <c16:uniqueId val="{00000003-B529-4C7F-BF48-0024F2926FDD}"/>
            </c:ext>
          </c:extLst>
        </c:ser>
        <c:dLbls>
          <c:dLblPos val="ctr"/>
          <c:showLegendKey val="0"/>
          <c:showVal val="1"/>
          <c:showCatName val="0"/>
          <c:showSerName val="0"/>
          <c:showPercent val="0"/>
          <c:showBubbleSize val="0"/>
        </c:dLbls>
        <c:gapWidth val="150"/>
        <c:overlap val="100"/>
        <c:axId val="1719560928"/>
        <c:axId val="204919999"/>
      </c:barChart>
      <c:catAx>
        <c:axId val="17195609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000" b="0" i="0" u="none" strike="noStrike" kern="1200" baseline="0">
                    <a:solidFill>
                      <a:sysClr val="windowText" lastClr="000000">
                        <a:lumMod val="65000"/>
                        <a:lumOff val="35000"/>
                      </a:sysClr>
                    </a:solidFill>
                  </a:rPr>
                  <a:t>Health Board</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4919999"/>
        <c:crosses val="autoZero"/>
        <c:auto val="1"/>
        <c:lblAlgn val="ctr"/>
        <c:lblOffset val="100"/>
        <c:noMultiLvlLbl val="0"/>
      </c:catAx>
      <c:valAx>
        <c:axId val="2049199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000" b="0" i="0" u="none" strike="noStrike" kern="1200" baseline="0">
                    <a:solidFill>
                      <a:sysClr val="windowText" lastClr="000000">
                        <a:lumMod val="65000"/>
                        <a:lumOff val="35000"/>
                      </a:sysClr>
                    </a:solidFill>
                  </a:rPr>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95609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r>
              <a:rPr lang="en-GB"/>
              <a:t>Mode of Delivery split into three broad groups in the year periods Jan-Dec 2018, 2019, 2020, 2021 and 2022</a:t>
            </a:r>
          </a:p>
        </c:rich>
      </c:tx>
      <c:overlay val="0"/>
      <c:spPr>
        <a:noFill/>
        <a:ln>
          <a:noFill/>
        </a:ln>
        <a:effectLst/>
      </c:spPr>
      <c:txPr>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percentStacked"/>
        <c:varyColors val="0"/>
        <c:ser>
          <c:idx val="0"/>
          <c:order val="0"/>
          <c:tx>
            <c:strRef>
              <c:f>Sheet1!$B$38</c:f>
              <c:strCache>
                <c:ptCount val="1"/>
                <c:pt idx="0">
                  <c:v>Group</c:v>
                </c:pt>
              </c:strCache>
            </c:strRef>
          </c:tx>
          <c:spPr>
            <a:solidFill>
              <a:srgbClr val="80B4DF"/>
            </a:solidFill>
            <a:ln>
              <a:noFill/>
            </a:ln>
            <a:effectLst/>
          </c:spPr>
          <c:dLbls>
            <c:dLbl>
              <c:idx val="0"/>
              <c:layout>
                <c:manualLayout>
                  <c:x val="1.6165884891262149E-2"/>
                  <c:y val="-9.470456153303155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210-444B-8708-88535D2EAE5A}"/>
                </c:ext>
              </c:extLst>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Sheet1!$J$36:$O$37</c:f>
              <c:strCache>
                <c:ptCount val="6"/>
                <c:pt idx="0">
                  <c:v>2018</c:v>
                </c:pt>
                <c:pt idx="1">
                  <c:v>2019</c:v>
                </c:pt>
                <c:pt idx="2">
                  <c:v>2020</c:v>
                </c:pt>
                <c:pt idx="3">
                  <c:v>2021</c:v>
                </c:pt>
                <c:pt idx="4">
                  <c:v>2022</c:v>
                </c:pt>
                <c:pt idx="5">
                  <c:v>2023</c:v>
                </c:pt>
              </c:strCache>
            </c:strRef>
          </c:cat>
          <c:val>
            <c:numRef>
              <c:f>Sheet1!$J$38:$N$38</c:f>
              <c:numCache>
                <c:formatCode>0%</c:formatCode>
                <c:ptCount val="5"/>
                <c:pt idx="0">
                  <c:v>0.71572947406718679</c:v>
                </c:pt>
                <c:pt idx="1">
                  <c:v>0.72</c:v>
                </c:pt>
                <c:pt idx="2">
                  <c:v>0.15</c:v>
                </c:pt>
                <c:pt idx="3">
                  <c:v>0.15</c:v>
                </c:pt>
                <c:pt idx="4">
                  <c:v>0.30931938626738564</c:v>
                </c:pt>
              </c:numCache>
              <c:extLst/>
            </c:numRef>
          </c:val>
          <c:extLst>
            <c:ext xmlns:c16="http://schemas.microsoft.com/office/drawing/2014/chart" uri="{C3380CC4-5D6E-409C-BE32-E72D297353CC}">
              <c16:uniqueId val="{00000000-B210-444B-8708-88535D2EAE5A}"/>
            </c:ext>
          </c:extLst>
        </c:ser>
        <c:ser>
          <c:idx val="2"/>
          <c:order val="1"/>
          <c:tx>
            <c:strRef>
              <c:f>Sheet1!$B$39</c:f>
              <c:strCache>
                <c:ptCount val="1"/>
                <c:pt idx="0">
                  <c:v>Hybrid</c:v>
                </c:pt>
              </c:strCache>
            </c:strRef>
          </c:tx>
          <c:spPr>
            <a:solidFill>
              <a:schemeClr val="accent3"/>
            </a:solidFill>
            <a:ln>
              <a:noFill/>
            </a:ln>
            <a:effectLst/>
          </c:spPr>
          <c:dLbls>
            <c:dLbl>
              <c:idx val="0"/>
              <c:layout>
                <c:manualLayout>
                  <c:x val="1.6165884891262149E-2"/>
                  <c:y val="-4.735228076651577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210-444B-8708-88535D2EAE5A}"/>
                </c:ext>
              </c:extLst>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Sheet1!$J$36:$O$37</c:f>
              <c:strCache>
                <c:ptCount val="6"/>
                <c:pt idx="0">
                  <c:v>2018</c:v>
                </c:pt>
                <c:pt idx="1">
                  <c:v>2019</c:v>
                </c:pt>
                <c:pt idx="2">
                  <c:v>2020</c:v>
                </c:pt>
                <c:pt idx="3">
                  <c:v>2021</c:v>
                </c:pt>
                <c:pt idx="4">
                  <c:v>2022</c:v>
                </c:pt>
                <c:pt idx="5">
                  <c:v>2023</c:v>
                </c:pt>
              </c:strCache>
            </c:strRef>
          </c:cat>
          <c:val>
            <c:numRef>
              <c:f>Sheet1!$J$39:$N$39</c:f>
              <c:numCache>
                <c:formatCode>0%</c:formatCode>
                <c:ptCount val="5"/>
                <c:pt idx="0">
                  <c:v>0.22367304038484861</c:v>
                </c:pt>
                <c:pt idx="1">
                  <c:v>0.12</c:v>
                </c:pt>
                <c:pt idx="2">
                  <c:v>0.08</c:v>
                </c:pt>
                <c:pt idx="3">
                  <c:v>0.14000000000000001</c:v>
                </c:pt>
                <c:pt idx="4">
                  <c:v>0.22482701164055449</c:v>
                </c:pt>
              </c:numCache>
              <c:extLst/>
            </c:numRef>
          </c:val>
          <c:extLst>
            <c:ext xmlns:c16="http://schemas.microsoft.com/office/drawing/2014/chart" uri="{C3380CC4-5D6E-409C-BE32-E72D297353CC}">
              <c16:uniqueId val="{00000001-B210-444B-8708-88535D2EAE5A}"/>
            </c:ext>
          </c:extLst>
        </c:ser>
        <c:ser>
          <c:idx val="1"/>
          <c:order val="2"/>
          <c:tx>
            <c:strRef>
              <c:f>Sheet1!$B$40</c:f>
              <c:strCache>
                <c:ptCount val="1"/>
                <c:pt idx="0">
                  <c:v>Self Delivered</c:v>
                </c:pt>
              </c:strCache>
            </c:strRef>
          </c:tx>
          <c:spPr>
            <a:solidFill>
              <a:srgbClr val="B596C4"/>
            </a:solidFill>
            <a:ln>
              <a:noFill/>
            </a:ln>
            <a:effectLst/>
          </c:spPr>
          <c:dLbls>
            <c:dLbl>
              <c:idx val="0"/>
              <c:layout>
                <c:manualLayout>
                  <c:x val="1.9105136689673449E-2"/>
                  <c:y val="5.165763030993154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210-444B-8708-88535D2EAE5A}"/>
                </c:ext>
              </c:extLst>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Sheet1!$J$36:$O$37</c:f>
              <c:strCache>
                <c:ptCount val="6"/>
                <c:pt idx="0">
                  <c:v>2018</c:v>
                </c:pt>
                <c:pt idx="1">
                  <c:v>2019</c:v>
                </c:pt>
                <c:pt idx="2">
                  <c:v>2020</c:v>
                </c:pt>
                <c:pt idx="3">
                  <c:v>2021</c:v>
                </c:pt>
                <c:pt idx="4">
                  <c:v>2022</c:v>
                </c:pt>
                <c:pt idx="5">
                  <c:v>2023</c:v>
                </c:pt>
              </c:strCache>
            </c:strRef>
          </c:cat>
          <c:val>
            <c:numRef>
              <c:f>Sheet1!$J$40:$N$40</c:f>
              <c:numCache>
                <c:formatCode>0%</c:formatCode>
                <c:ptCount val="5"/>
                <c:pt idx="0">
                  <c:v>6.059748554796459E-2</c:v>
                </c:pt>
                <c:pt idx="1">
                  <c:v>0.16</c:v>
                </c:pt>
                <c:pt idx="2">
                  <c:v>0.77</c:v>
                </c:pt>
                <c:pt idx="3">
                  <c:v>0.71</c:v>
                </c:pt>
                <c:pt idx="4">
                  <c:v>0.46585360209205989</c:v>
                </c:pt>
              </c:numCache>
              <c:extLst/>
            </c:numRef>
          </c:val>
          <c:extLst>
            <c:ext xmlns:c16="http://schemas.microsoft.com/office/drawing/2014/chart" uri="{C3380CC4-5D6E-409C-BE32-E72D297353CC}">
              <c16:uniqueId val="{00000002-B210-444B-8708-88535D2EAE5A}"/>
            </c:ext>
          </c:extLst>
        </c:ser>
        <c:dLbls>
          <c:showLegendKey val="0"/>
          <c:showVal val="1"/>
          <c:showCatName val="0"/>
          <c:showSerName val="0"/>
          <c:showPercent val="0"/>
          <c:showBubbleSize val="0"/>
        </c:dLbls>
        <c:axId val="1309046927"/>
        <c:axId val="466024031"/>
      </c:areaChart>
      <c:catAx>
        <c:axId val="13090469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466024031"/>
        <c:crosses val="autoZero"/>
        <c:auto val="1"/>
        <c:lblAlgn val="ctr"/>
        <c:lblOffset val="100"/>
        <c:noMultiLvlLbl val="0"/>
      </c:catAx>
      <c:valAx>
        <c:axId val="46602403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GB" dirty="0"/>
                  <a:t>Patients Receiving Mode of delivery</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309046927"/>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1"/>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GB"/>
              <a:t>Have any of your staff permanently left the CR team? </a:t>
            </a:r>
            <a:endParaRPr lang="en-US"/>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Sheet1!$C$10</c:f>
              <c:strCache>
                <c:ptCount val="1"/>
                <c:pt idx="0">
                  <c:v>% of services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Sheet1!$A$11:$A$17</c:f>
              <c:strCache>
                <c:ptCount val="7"/>
                <c:pt idx="0">
                  <c:v>No</c:v>
                </c:pt>
                <c:pt idx="1">
                  <c:v>Moved jobs within NHS</c:v>
                </c:pt>
                <c:pt idx="2">
                  <c:v>Moved jobs outside the NHS</c:v>
                </c:pt>
                <c:pt idx="3">
                  <c:v>Retired</c:v>
                </c:pt>
                <c:pt idx="4">
                  <c:v>Currently on long term sick</c:v>
                </c:pt>
                <c:pt idx="5">
                  <c:v>Maternity Leave</c:v>
                </c:pt>
                <c:pt idx="6">
                  <c:v>Other</c:v>
                </c:pt>
              </c:strCache>
            </c:strRef>
          </c:cat>
          <c:val>
            <c:numRef>
              <c:f>Sheet1!$C$11:$C$17</c:f>
              <c:numCache>
                <c:formatCode>0%</c:formatCode>
                <c:ptCount val="7"/>
                <c:pt idx="0">
                  <c:v>0.39500000000000002</c:v>
                </c:pt>
                <c:pt idx="1">
                  <c:v>0.315</c:v>
                </c:pt>
                <c:pt idx="2">
                  <c:v>0.155</c:v>
                </c:pt>
                <c:pt idx="3">
                  <c:v>0.19</c:v>
                </c:pt>
                <c:pt idx="4">
                  <c:v>0.115</c:v>
                </c:pt>
                <c:pt idx="5">
                  <c:v>0.125</c:v>
                </c:pt>
                <c:pt idx="6">
                  <c:v>0.05</c:v>
                </c:pt>
              </c:numCache>
            </c:numRef>
          </c:val>
          <c:extLst>
            <c:ext xmlns:c16="http://schemas.microsoft.com/office/drawing/2014/chart" uri="{C3380CC4-5D6E-409C-BE32-E72D297353CC}">
              <c16:uniqueId val="{00000000-FEAC-4175-9AE7-7F128166FCC9}"/>
            </c:ext>
          </c:extLst>
        </c:ser>
        <c:dLbls>
          <c:dLblPos val="outEnd"/>
          <c:showLegendKey val="0"/>
          <c:showVal val="1"/>
          <c:showCatName val="0"/>
          <c:showSerName val="0"/>
          <c:showPercent val="0"/>
          <c:showBubbleSize val="0"/>
        </c:dLbls>
        <c:gapWidth val="219"/>
        <c:overlap val="-27"/>
        <c:axId val="1294585311"/>
        <c:axId val="463008831"/>
      </c:barChart>
      <c:catAx>
        <c:axId val="1294585311"/>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GB"/>
                  <a:t>Reason for departure</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3008831"/>
        <c:crosses val="autoZero"/>
        <c:auto val="1"/>
        <c:lblAlgn val="ctr"/>
        <c:lblOffset val="100"/>
        <c:noMultiLvlLbl val="0"/>
      </c:catAx>
      <c:valAx>
        <c:axId val="46300883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GB"/>
                  <a:t>Percent of services</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945853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solidFill>
                <a:latin typeface="+mn-lt"/>
                <a:ea typeface="+mn-ea"/>
                <a:cs typeface="+mn-cs"/>
              </a:defRPr>
            </a:pPr>
            <a:r>
              <a:rPr lang="en-GB"/>
              <a:t>Were Staff That Have Left the Team Replaced</a:t>
            </a:r>
          </a:p>
        </c:rich>
      </c:tx>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019F-4F11-8BB3-094EC4F82BB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19F-4F11-8BB3-094EC4F82BB3}"/>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5-019F-4F11-8BB3-094EC4F82BB3}"/>
              </c:ext>
            </c:extLst>
          </c:dPt>
          <c:dPt>
            <c:idx val="3"/>
            <c:bubble3D val="0"/>
            <c:spPr>
              <a:solidFill>
                <a:schemeClr val="accent5">
                  <a:lumMod val="40000"/>
                  <a:lumOff val="60000"/>
                </a:schemeClr>
              </a:solidFill>
              <a:ln w="19050">
                <a:solidFill>
                  <a:schemeClr val="lt1"/>
                </a:solidFill>
              </a:ln>
              <a:effectLst/>
            </c:spPr>
            <c:extLst>
              <c:ext xmlns:c16="http://schemas.microsoft.com/office/drawing/2014/chart" uri="{C3380CC4-5D6E-409C-BE32-E72D297353CC}">
                <c16:uniqueId val="{00000007-019F-4F11-8BB3-094EC4F82BB3}"/>
              </c:ext>
            </c:extLst>
          </c:dPt>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Sheet1!$A$67:$A$70</c:f>
              <c:strCache>
                <c:ptCount val="4"/>
                <c:pt idx="0">
                  <c:v>Yes</c:v>
                </c:pt>
                <c:pt idx="1">
                  <c:v>Some</c:v>
                </c:pt>
                <c:pt idx="2">
                  <c:v>No</c:v>
                </c:pt>
                <c:pt idx="3">
                  <c:v>Yes at different Band or hours</c:v>
                </c:pt>
              </c:strCache>
            </c:strRef>
          </c:cat>
          <c:val>
            <c:numRef>
              <c:f>Sheet1!$C$67:$C$70</c:f>
              <c:numCache>
                <c:formatCode>0%</c:formatCode>
                <c:ptCount val="4"/>
                <c:pt idx="0">
                  <c:v>0.59116022099447518</c:v>
                </c:pt>
                <c:pt idx="1">
                  <c:v>8.2872928176795577E-2</c:v>
                </c:pt>
                <c:pt idx="2">
                  <c:v>0.13812154696132597</c:v>
                </c:pt>
                <c:pt idx="3">
                  <c:v>0.18784530386740331</c:v>
                </c:pt>
              </c:numCache>
            </c:numRef>
          </c:val>
          <c:extLst>
            <c:ext xmlns:c16="http://schemas.microsoft.com/office/drawing/2014/chart" uri="{C3380CC4-5D6E-409C-BE32-E72D297353CC}">
              <c16:uniqueId val="{00000008-019F-4F11-8BB3-094EC4F82BB3}"/>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1">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GB" sz="1800"/>
              <a:t>Success of NEW posts recruitment in 2023</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726-4526-A21C-2E05879752A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726-4526-A21C-2E05879752A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726-4526-A21C-2E05879752AC}"/>
              </c:ext>
            </c:extLst>
          </c:dPt>
          <c:dLbls>
            <c:dLbl>
              <c:idx val="0"/>
              <c:layout>
                <c:manualLayout>
                  <c:x val="-1.3904388263438859E-2"/>
                  <c:y val="2.8409544312273393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726-4526-A21C-2E05879752AC}"/>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Sheet1!$A$4:$A$6</c:f>
              <c:strCache>
                <c:ptCount val="3"/>
                <c:pt idx="0">
                  <c:v>Yes, adverts went out but no candidates applied</c:v>
                </c:pt>
                <c:pt idx="1">
                  <c:v>Yes, adverts went out but no successful candidates</c:v>
                </c:pt>
                <c:pt idx="2">
                  <c:v>Yes, new post recruited</c:v>
                </c:pt>
              </c:strCache>
            </c:strRef>
          </c:cat>
          <c:val>
            <c:numRef>
              <c:f>Sheet1!$E$4:$E$6</c:f>
              <c:numCache>
                <c:formatCode>0%</c:formatCode>
                <c:ptCount val="3"/>
                <c:pt idx="0">
                  <c:v>4.8543689320388349E-2</c:v>
                </c:pt>
                <c:pt idx="1">
                  <c:v>0.10679611650485436</c:v>
                </c:pt>
                <c:pt idx="2">
                  <c:v>0.84466019417475724</c:v>
                </c:pt>
              </c:numCache>
            </c:numRef>
          </c:val>
          <c:extLst>
            <c:ext xmlns:c16="http://schemas.microsoft.com/office/drawing/2014/chart" uri="{C3380CC4-5D6E-409C-BE32-E72D297353CC}">
              <c16:uniqueId val="{00000006-9726-4526-A21C-2E05879752A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8825A5-DE53-4FE9-92CC-A508A5A88F8C}" type="datetimeFigureOut">
              <a:rPr lang="en-GB" smtClean="0"/>
              <a:t>04/10/2023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BA1D2D-2593-44DA-B070-1E33BFE2EFF9}" type="slidenum">
              <a:rPr lang="en-GB" smtClean="0"/>
              <a:t>‹#›</a:t>
            </a:fld>
            <a:endParaRPr lang="en-GB"/>
          </a:p>
        </p:txBody>
      </p:sp>
    </p:spTree>
    <p:extLst>
      <p:ext uri="{BB962C8B-B14F-4D97-AF65-F5344CB8AC3E}">
        <p14:creationId xmlns:p14="http://schemas.microsoft.com/office/powerpoint/2010/main" val="820858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487C65-4A1D-463F-A2D2-A13460DA0382}" type="slidenum">
              <a:rPr lang="en-GB" smtClean="0"/>
              <a:t>1</a:t>
            </a:fld>
            <a:endParaRPr lang="en-GB" dirty="0"/>
          </a:p>
        </p:txBody>
      </p:sp>
    </p:spTree>
    <p:extLst>
      <p:ext uri="{BB962C8B-B14F-4D97-AF65-F5344CB8AC3E}">
        <p14:creationId xmlns:p14="http://schemas.microsoft.com/office/powerpoint/2010/main" val="2096603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6BA1D2D-2593-44DA-B070-1E33BFE2EFF9}" type="slidenum">
              <a:rPr lang="en-GB" smtClean="0"/>
              <a:t>3</a:t>
            </a:fld>
            <a:endParaRPr lang="en-GB"/>
          </a:p>
        </p:txBody>
      </p:sp>
    </p:spTree>
    <p:extLst>
      <p:ext uri="{BB962C8B-B14F-4D97-AF65-F5344CB8AC3E}">
        <p14:creationId xmlns:p14="http://schemas.microsoft.com/office/powerpoint/2010/main" val="1435847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dirty="0"/>
              <a:t>Increase in service number by 4</a:t>
            </a:r>
          </a:p>
          <a:p>
            <a:r>
              <a:rPr lang="en-GB" dirty="0"/>
              <a:t>Increase in number certified despite considerable challenges, such as workforce strain and NHS wide wait times issue</a:t>
            </a:r>
          </a:p>
          <a:p>
            <a:r>
              <a:rPr lang="en-GB" dirty="0"/>
              <a:t>Also there were many more services at 6 and quite a few Amber with seven that would be certified once they have </a:t>
            </a:r>
            <a:r>
              <a:rPr lang="en-GB"/>
              <a:t>full compliment of data.</a:t>
            </a:r>
            <a:endParaRPr lang="en-GB" dirty="0"/>
          </a:p>
          <a:p>
            <a:r>
              <a:rPr lang="en-GB" dirty="0"/>
              <a:t>Fall of Fail number by 3, also now below 10%</a:t>
            </a:r>
          </a:p>
          <a:p>
            <a:endParaRPr lang="en-GB" dirty="0"/>
          </a:p>
        </p:txBody>
      </p:sp>
      <p:sp>
        <p:nvSpPr>
          <p:cNvPr id="4" name="Slide Number Placeholder 3"/>
          <p:cNvSpPr>
            <a:spLocks noGrp="1"/>
          </p:cNvSpPr>
          <p:nvPr>
            <p:ph type="sldNum" sz="quarter" idx="5"/>
          </p:nvPr>
        </p:nvSpPr>
        <p:spPr/>
        <p:txBody>
          <a:bodyPr/>
          <a:lstStyle/>
          <a:p>
            <a:fld id="{16BA1D2D-2593-44DA-B070-1E33BFE2EFF9}" type="slidenum">
              <a:rPr lang="en-GB" smtClean="0"/>
              <a:t>6</a:t>
            </a:fld>
            <a:endParaRPr lang="en-GB" dirty="0"/>
          </a:p>
        </p:txBody>
      </p:sp>
    </p:spTree>
    <p:extLst>
      <p:ext uri="{BB962C8B-B14F-4D97-AF65-F5344CB8AC3E}">
        <p14:creationId xmlns:p14="http://schemas.microsoft.com/office/powerpoint/2010/main" val="4159589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dirty="0"/>
              <a:t>England has seen some network level changes, </a:t>
            </a:r>
          </a:p>
          <a:p>
            <a:r>
              <a:rPr lang="en-GB" dirty="0"/>
              <a:t>For example, 2 whole networks have no Red/Fail sites and a further three have no Fails. </a:t>
            </a:r>
          </a:p>
          <a:p>
            <a:r>
              <a:rPr lang="en-GB" dirty="0"/>
              <a:t>Across the whole of England as well there is at least 20% of each area being covered by certified sites. </a:t>
            </a:r>
          </a:p>
          <a:p>
            <a:endParaRPr lang="en-GB" dirty="0"/>
          </a:p>
          <a:p>
            <a:r>
              <a:rPr lang="en-GB" dirty="0"/>
              <a:t>The large </a:t>
            </a:r>
            <a:r>
              <a:rPr lang="en-GB" dirty="0" err="1"/>
              <a:t>investajure</a:t>
            </a:r>
            <a:r>
              <a:rPr lang="en-GB" dirty="0"/>
              <a:t> by NHS </a:t>
            </a:r>
            <a:r>
              <a:rPr lang="en-GB" dirty="0" err="1"/>
              <a:t>Engladn</a:t>
            </a:r>
            <a:r>
              <a:rPr lang="en-GB" dirty="0"/>
              <a:t> has also led to this year and next year large numbers of sites onboarding which will only increase the levels of sites meeting standards. In this years report we have seen some sites entering data for the first time in the history of the NACR, and these are not coming in with one or two standards but 6 and even 7 standards.</a:t>
            </a:r>
          </a:p>
          <a:p>
            <a:endParaRPr lang="en-GB" dirty="0"/>
          </a:p>
          <a:p>
            <a:r>
              <a:rPr lang="en-GB" dirty="0"/>
              <a:t>Looking forward to the next year, with increasing support for entry of data and also delivering to key priority groups and diverse modes, it is likely that the 73 certified programmes in England will be growing.</a:t>
            </a:r>
          </a:p>
          <a:p>
            <a:endParaRPr lang="en-GB" dirty="0"/>
          </a:p>
        </p:txBody>
      </p:sp>
      <p:sp>
        <p:nvSpPr>
          <p:cNvPr id="4" name="Slide Number Placeholder 3"/>
          <p:cNvSpPr>
            <a:spLocks noGrp="1"/>
          </p:cNvSpPr>
          <p:nvPr>
            <p:ph type="sldNum" sz="quarter" idx="5"/>
          </p:nvPr>
        </p:nvSpPr>
        <p:spPr/>
        <p:txBody>
          <a:bodyPr/>
          <a:lstStyle/>
          <a:p>
            <a:fld id="{16BA1D2D-2593-44DA-B070-1E33BFE2EFF9}" type="slidenum">
              <a:rPr lang="en-GB" smtClean="0"/>
              <a:t>7</a:t>
            </a:fld>
            <a:endParaRPr lang="en-GB"/>
          </a:p>
        </p:txBody>
      </p:sp>
    </p:spTree>
    <p:extLst>
      <p:ext uri="{BB962C8B-B14F-4D97-AF65-F5344CB8AC3E}">
        <p14:creationId xmlns:p14="http://schemas.microsoft.com/office/powerpoint/2010/main" val="1957483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6BA1D2D-2593-44DA-B070-1E33BFE2EFF9}" type="slidenum">
              <a:rPr lang="en-GB" smtClean="0"/>
              <a:t>19</a:t>
            </a:fld>
            <a:endParaRPr lang="en-GB" dirty="0"/>
          </a:p>
        </p:txBody>
      </p:sp>
    </p:spTree>
    <p:extLst>
      <p:ext uri="{BB962C8B-B14F-4D97-AF65-F5344CB8AC3E}">
        <p14:creationId xmlns:p14="http://schemas.microsoft.com/office/powerpoint/2010/main" val="8020408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a:extLst>
              <a:ext uri="{FF2B5EF4-FFF2-40B4-BE49-F238E27FC236}">
                <a16:creationId xmlns:a16="http://schemas.microsoft.com/office/drawing/2014/main" id="{98722EA6-40C5-D05D-C6D3-207215875B17}"/>
              </a:ext>
            </a:extLst>
          </p:cNvPr>
          <p:cNvPicPr>
            <a:picLocks noChangeAspect="1"/>
          </p:cNvPicPr>
          <p:nvPr userDrawn="1"/>
        </p:nvPicPr>
        <p:blipFill rotWithShape="1">
          <a:blip r:embed="rId2"/>
          <a:srcRect l="25085" t="40685" r="3662" b="1"/>
          <a:stretch/>
        </p:blipFill>
        <p:spPr>
          <a:xfrm>
            <a:off x="0" y="0"/>
            <a:ext cx="12192000" cy="2747366"/>
          </a:xfrm>
          <a:prstGeom prst="rect">
            <a:avLst/>
          </a:prstGeom>
        </p:spPr>
      </p:pic>
      <p:pic>
        <p:nvPicPr>
          <p:cNvPr id="8" name="Picture 7">
            <a:extLst>
              <a:ext uri="{FF2B5EF4-FFF2-40B4-BE49-F238E27FC236}">
                <a16:creationId xmlns:a16="http://schemas.microsoft.com/office/drawing/2014/main" id="{6F596D65-0658-EB96-1D4F-65BE61CC83B9}"/>
              </a:ext>
            </a:extLst>
          </p:cNvPr>
          <p:cNvPicPr>
            <a:picLocks noChangeAspect="1"/>
          </p:cNvPicPr>
          <p:nvPr userDrawn="1"/>
        </p:nvPicPr>
        <p:blipFill rotWithShape="1">
          <a:blip r:embed="rId3"/>
          <a:srcRect l="1857" t="-1" r="4079" b="25722"/>
          <a:stretch/>
        </p:blipFill>
        <p:spPr>
          <a:xfrm>
            <a:off x="0" y="3439662"/>
            <a:ext cx="12192000" cy="3418338"/>
          </a:xfrm>
          <a:prstGeom prst="rect">
            <a:avLst/>
          </a:prstGeom>
        </p:spPr>
      </p:pic>
      <p:pic>
        <p:nvPicPr>
          <p:cNvPr id="9" name="Picture 2" descr="See the source image">
            <a:extLst>
              <a:ext uri="{FF2B5EF4-FFF2-40B4-BE49-F238E27FC236}">
                <a16:creationId xmlns:a16="http://schemas.microsoft.com/office/drawing/2014/main" id="{80999C78-07C6-9F82-2F67-4DB94EFD9C24}"/>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248128" y="337540"/>
            <a:ext cx="4776656" cy="1453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49963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211" userDrawn="1">
          <p15:clr>
            <a:srgbClr val="FBAE40"/>
          </p15:clr>
        </p15:guide>
        <p15:guide id="4" pos="746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3589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7997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Date Placeholder 3">
            <a:extLst>
              <a:ext uri="{FF2B5EF4-FFF2-40B4-BE49-F238E27FC236}">
                <a16:creationId xmlns:a16="http://schemas.microsoft.com/office/drawing/2014/main" id="{1481650E-1F7E-1662-6A83-28420D0283A7}"/>
              </a:ext>
            </a:extLst>
          </p:cNvPr>
          <p:cNvSpPr txBox="1">
            <a:spLocks/>
          </p:cNvSpPr>
          <p:nvPr userDrawn="1"/>
        </p:nvSpPr>
        <p:spPr>
          <a:xfrm>
            <a:off x="513001" y="6444924"/>
            <a:ext cx="5822801" cy="365125"/>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a:solidFill>
                  <a:srgbClr val="FFFFFF"/>
                </a:solidFill>
                <a:latin typeface="Gill Sans MT" panose="020B0502020104020203" pitchFamily="34" charset="0"/>
              </a:rPr>
              <a:t>@BACPR #BACPRlive</a:t>
            </a:r>
          </a:p>
        </p:txBody>
      </p:sp>
      <p:pic>
        <p:nvPicPr>
          <p:cNvPr id="8" name="Picture 4" descr="Related image">
            <a:extLst>
              <a:ext uri="{FF2B5EF4-FFF2-40B4-BE49-F238E27FC236}">
                <a16:creationId xmlns:a16="http://schemas.microsoft.com/office/drawing/2014/main" id="{CAE74484-73B1-9411-A141-69F536FC9D7A}"/>
              </a:ext>
            </a:extLst>
          </p:cNvPr>
          <p:cNvPicPr>
            <a:picLocks noChangeArrowheads="1"/>
          </p:cNvPicPr>
          <p:nvPr userDrawn="1"/>
        </p:nvPicPr>
        <p:blipFill rotWithShape="1">
          <a:blip r:embed="rId2" cstate="print">
            <a:extLst>
              <a:ext uri="{28A0092B-C50C-407E-A947-70E740481C1C}">
                <a14:useLocalDpi xmlns:a14="http://schemas.microsoft.com/office/drawing/2010/main" val="0"/>
              </a:ext>
            </a:extLst>
          </a:blip>
          <a:srcRect l="19942" r="23770"/>
          <a:stretch/>
        </p:blipFill>
        <p:spPr bwMode="auto">
          <a:xfrm>
            <a:off x="179836" y="6483485"/>
            <a:ext cx="401864" cy="288000"/>
          </a:xfrm>
          <a:prstGeom prst="round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420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79947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6320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4567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4155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28685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74308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0776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7" name="Picture 6">
            <a:extLst>
              <a:ext uri="{FF2B5EF4-FFF2-40B4-BE49-F238E27FC236}">
                <a16:creationId xmlns:a16="http://schemas.microsoft.com/office/drawing/2014/main" id="{877E8D4E-B1B0-018E-76D1-661E6C446C4E}"/>
              </a:ext>
            </a:extLst>
          </p:cNvPr>
          <p:cNvPicPr>
            <a:picLocks noChangeAspect="1"/>
          </p:cNvPicPr>
          <p:nvPr userDrawn="1"/>
        </p:nvPicPr>
        <p:blipFill rotWithShape="1">
          <a:blip r:embed="rId13"/>
          <a:srcRect l="387" t="49576" r="2677" b="39627"/>
          <a:stretch/>
        </p:blipFill>
        <p:spPr>
          <a:xfrm>
            <a:off x="0" y="6353944"/>
            <a:ext cx="12192000" cy="504056"/>
          </a:xfrm>
          <a:prstGeom prst="rect">
            <a:avLst/>
          </a:prstGeom>
        </p:spPr>
      </p:pic>
      <p:pic>
        <p:nvPicPr>
          <p:cNvPr id="8" name="Picture 4" descr="Related image">
            <a:extLst>
              <a:ext uri="{FF2B5EF4-FFF2-40B4-BE49-F238E27FC236}">
                <a16:creationId xmlns:a16="http://schemas.microsoft.com/office/drawing/2014/main" id="{52DE9906-516B-2669-B369-5C43870EEFEA}"/>
              </a:ext>
            </a:extLst>
          </p:cNvPr>
          <p:cNvPicPr>
            <a:picLocks noChangeArrowheads="1"/>
          </p:cNvPicPr>
          <p:nvPr userDrawn="1"/>
        </p:nvPicPr>
        <p:blipFill rotWithShape="1">
          <a:blip r:embed="rId14" cstate="print">
            <a:extLst>
              <a:ext uri="{28A0092B-C50C-407E-A947-70E740481C1C}">
                <a14:useLocalDpi xmlns:a14="http://schemas.microsoft.com/office/drawing/2010/main" val="0"/>
              </a:ext>
            </a:extLst>
          </a:blip>
          <a:srcRect l="19942" r="23770"/>
          <a:stretch/>
        </p:blipFill>
        <p:spPr bwMode="auto">
          <a:xfrm>
            <a:off x="179836" y="6483485"/>
            <a:ext cx="401864" cy="288000"/>
          </a:xfrm>
          <a:prstGeom prst="roundRect">
            <a:avLst/>
          </a:prstGeom>
          <a:noFill/>
          <a:extLst>
            <a:ext uri="{909E8E84-426E-40DD-AFC4-6F175D3DCCD1}">
              <a14:hiddenFill xmlns:a14="http://schemas.microsoft.com/office/drawing/2010/main">
                <a:solidFill>
                  <a:srgbClr val="FFFFFF"/>
                </a:solidFill>
              </a14:hiddenFill>
            </a:ext>
          </a:extLst>
        </p:spPr>
      </p:pic>
      <p:sp>
        <p:nvSpPr>
          <p:cNvPr id="9" name="Date Placeholder 3">
            <a:extLst>
              <a:ext uri="{FF2B5EF4-FFF2-40B4-BE49-F238E27FC236}">
                <a16:creationId xmlns:a16="http://schemas.microsoft.com/office/drawing/2014/main" id="{9A91C66B-09B4-E3C2-40E9-4E6A4F17B9E0}"/>
              </a:ext>
            </a:extLst>
          </p:cNvPr>
          <p:cNvSpPr txBox="1">
            <a:spLocks/>
          </p:cNvSpPr>
          <p:nvPr userDrawn="1"/>
        </p:nvSpPr>
        <p:spPr>
          <a:xfrm>
            <a:off x="513001" y="6444924"/>
            <a:ext cx="5822801" cy="365125"/>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a:solidFill>
                  <a:srgbClr val="FFFFFF"/>
                </a:solidFill>
                <a:latin typeface="Gill Sans MT" panose="020B0502020104020203" pitchFamily="34" charset="0"/>
              </a:rPr>
              <a:t>@BACPR #BACPRlive</a:t>
            </a:r>
          </a:p>
        </p:txBody>
      </p:sp>
    </p:spTree>
    <p:extLst>
      <p:ext uri="{BB962C8B-B14F-4D97-AF65-F5344CB8AC3E}">
        <p14:creationId xmlns:p14="http://schemas.microsoft.com/office/powerpoint/2010/main" val="28403197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211" userDrawn="1">
          <p15:clr>
            <a:srgbClr val="F26B43"/>
          </p15:clr>
        </p15:guide>
        <p15:guide id="4" pos="746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cardiacrehabilitation.org.uk/quarterly-reports.htm"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alexander.harrison@york.ac.uk" TargetMode="External"/><Relationship Id="rId2" Type="http://schemas.openxmlformats.org/officeDocument/2006/relationships/hyperlink" Target="mailto:patrick.doherty@york.ac.uk"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hyperlink" Target="mailto:nerina.onion@york.ac.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2475" y="2169861"/>
            <a:ext cx="8642350" cy="901509"/>
          </a:xfrm>
        </p:spPr>
        <p:txBody>
          <a:bodyPr>
            <a:noAutofit/>
          </a:bodyPr>
          <a:lstStyle/>
          <a:p>
            <a:pPr algn="l"/>
            <a:r>
              <a:rPr lang="en-GB" sz="2400" dirty="0">
                <a:solidFill>
                  <a:srgbClr val="053932"/>
                </a:solidFill>
                <a:latin typeface="Open Sans" panose="020B0606030504020204" pitchFamily="34" charset="0"/>
              </a:rPr>
              <a:t>Session 1 - What Does the Data from England and Northern Ireland Tell Us: Celebrating progress to 2023 and what will it take to achieve even greater success by 2030?</a:t>
            </a:r>
            <a:endParaRPr lang="en-GB" sz="2400" b="0" dirty="0">
              <a:solidFill>
                <a:srgbClr val="01120F"/>
              </a:solidFill>
              <a:latin typeface="Arial" panose="020B0604020202020204" pitchFamily="34" charset="0"/>
            </a:endParaRPr>
          </a:p>
        </p:txBody>
      </p:sp>
      <p:sp>
        <p:nvSpPr>
          <p:cNvPr id="3" name="Subtitle 2"/>
          <p:cNvSpPr>
            <a:spLocks noGrp="1"/>
          </p:cNvSpPr>
          <p:nvPr>
            <p:ph type="subTitle" idx="1"/>
          </p:nvPr>
        </p:nvSpPr>
        <p:spPr>
          <a:xfrm>
            <a:off x="1822475" y="3429000"/>
            <a:ext cx="8642350" cy="2092488"/>
          </a:xfrm>
        </p:spPr>
        <p:txBody>
          <a:bodyPr>
            <a:normAutofit/>
          </a:bodyPr>
          <a:lstStyle/>
          <a:p>
            <a:pPr algn="l"/>
            <a:r>
              <a:rPr lang="en-GB" sz="2000" b="0" dirty="0"/>
              <a:t>Dr Alexander Harrison (</a:t>
            </a:r>
            <a:r>
              <a:rPr lang="en-GB" sz="2000" b="0" dirty="0">
                <a:solidFill>
                  <a:schemeClr val="tx1"/>
                </a:solidFill>
              </a:rPr>
              <a:t>NACR Senior Analyst</a:t>
            </a:r>
            <a:r>
              <a:rPr lang="en-GB" sz="2000" b="0" dirty="0"/>
              <a:t>)</a:t>
            </a:r>
          </a:p>
          <a:p>
            <a:pPr algn="l"/>
            <a:r>
              <a:rPr lang="en-GB" sz="2000" b="0" dirty="0"/>
              <a:t>Prof Patrick Doherty (NACR Director)</a:t>
            </a:r>
          </a:p>
          <a:p>
            <a:pPr algn="l"/>
            <a:r>
              <a:rPr lang="en-GB" sz="2000" b="0" dirty="0"/>
              <a:t>Department of Health Sciences, University of York</a:t>
            </a:r>
          </a:p>
          <a:p>
            <a:pPr algn="l"/>
            <a:r>
              <a:rPr lang="en-GB" sz="1800" b="0" i="1" dirty="0"/>
              <a:t>No conflict of interest to declare</a:t>
            </a:r>
            <a:endParaRPr lang="en-GB" sz="1200" i="1" dirty="0"/>
          </a:p>
        </p:txBody>
      </p:sp>
      <p:sp>
        <p:nvSpPr>
          <p:cNvPr id="14" name="Title 1"/>
          <p:cNvSpPr txBox="1">
            <a:spLocks/>
          </p:cNvSpPr>
          <p:nvPr/>
        </p:nvSpPr>
        <p:spPr>
          <a:xfrm>
            <a:off x="1723424" y="-6985"/>
            <a:ext cx="3652497" cy="16167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b="1" kern="1200">
                <a:solidFill>
                  <a:schemeClr val="tx1"/>
                </a:solidFill>
                <a:latin typeface="+mn-lt"/>
                <a:ea typeface="+mj-ea"/>
                <a:cs typeface="+mj-cs"/>
              </a:defRPr>
            </a:lvl1pPr>
          </a:lstStyle>
          <a:p>
            <a:pPr algn="l"/>
            <a:endParaRPr lang="en-GB" sz="4400" dirty="0">
              <a:latin typeface="Gill Sans MT" panose="020B0502020104020203" pitchFamily="34" charset="0"/>
            </a:endParaRPr>
          </a:p>
        </p:txBody>
      </p:sp>
      <p:pic>
        <p:nvPicPr>
          <p:cNvPr id="12" name="Picture 3" descr="New CR Model 2017(v3).jpg">
            <a:extLst>
              <a:ext uri="{FF2B5EF4-FFF2-40B4-BE49-F238E27FC236}">
                <a16:creationId xmlns:a16="http://schemas.microsoft.com/office/drawing/2014/main" id="{C050D7B1-01CA-4A11-8A74-DFEB3437AC6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7879" y="68935"/>
            <a:ext cx="736717" cy="732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AF6E01E0-1E4F-567C-76D0-AC6DC5A7E64B}"/>
              </a:ext>
            </a:extLst>
          </p:cNvPr>
          <p:cNvPicPr>
            <a:picLocks noChangeAspect="1"/>
          </p:cNvPicPr>
          <p:nvPr/>
        </p:nvPicPr>
        <p:blipFill rotWithShape="1">
          <a:blip r:embed="rId4"/>
          <a:srcRect l="87012" t="27599" r="4326" b="60464"/>
          <a:stretch/>
        </p:blipFill>
        <p:spPr>
          <a:xfrm>
            <a:off x="10517410" y="5593577"/>
            <a:ext cx="1672186" cy="1296144"/>
          </a:xfrm>
          <a:prstGeom prst="rect">
            <a:avLst/>
          </a:prstGeom>
        </p:spPr>
      </p:pic>
      <p:pic>
        <p:nvPicPr>
          <p:cNvPr id="6" name="Picture 5">
            <a:extLst>
              <a:ext uri="{FF2B5EF4-FFF2-40B4-BE49-F238E27FC236}">
                <a16:creationId xmlns:a16="http://schemas.microsoft.com/office/drawing/2014/main" id="{50D0E39F-4C52-D265-5CD1-ECEDC82988A4}"/>
              </a:ext>
            </a:extLst>
          </p:cNvPr>
          <p:cNvPicPr>
            <a:picLocks noChangeAspect="1"/>
          </p:cNvPicPr>
          <p:nvPr/>
        </p:nvPicPr>
        <p:blipFill>
          <a:blip r:embed="rId5"/>
          <a:stretch>
            <a:fillRect/>
          </a:stretch>
        </p:blipFill>
        <p:spPr>
          <a:xfrm>
            <a:off x="0" y="5949768"/>
            <a:ext cx="3076575" cy="933450"/>
          </a:xfrm>
          <a:prstGeom prst="rect">
            <a:avLst/>
          </a:prstGeom>
        </p:spPr>
      </p:pic>
    </p:spTree>
    <p:extLst>
      <p:ext uri="{BB962C8B-B14F-4D97-AF65-F5344CB8AC3E}">
        <p14:creationId xmlns:p14="http://schemas.microsoft.com/office/powerpoint/2010/main" val="1882588465"/>
      </p:ext>
    </p:extLst>
  </p:cSld>
  <p:clrMapOvr>
    <a:masterClrMapping/>
  </p:clrMapOvr>
  <mc:AlternateContent xmlns:mc="http://schemas.openxmlformats.org/markup-compatibility/2006" xmlns:p14="http://schemas.microsoft.com/office/powerpoint/2010/main">
    <mc:Choice Requires="p14">
      <p:transition spd="slow" p14:dur="2000" advTm="1242"/>
    </mc:Choice>
    <mc:Fallback xmlns="">
      <p:transition spd="slow" advTm="124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7AC3A-4B88-5031-74A8-A7FD2ABF397E}"/>
              </a:ext>
            </a:extLst>
          </p:cNvPr>
          <p:cNvSpPr>
            <a:spLocks noGrp="1"/>
          </p:cNvSpPr>
          <p:nvPr>
            <p:ph type="title"/>
          </p:nvPr>
        </p:nvSpPr>
        <p:spPr>
          <a:xfrm>
            <a:off x="1775520" y="365127"/>
            <a:ext cx="8641655" cy="903634"/>
          </a:xfrm>
        </p:spPr>
        <p:txBody>
          <a:bodyPr>
            <a:normAutofit/>
          </a:bodyPr>
          <a:lstStyle/>
          <a:p>
            <a:r>
              <a:rPr lang="en-GB" sz="4000" dirty="0"/>
              <a:t>Mode of delivery shift </a:t>
            </a:r>
          </a:p>
        </p:txBody>
      </p:sp>
      <p:graphicFrame>
        <p:nvGraphicFramePr>
          <p:cNvPr id="4" name="Chart 3">
            <a:extLst>
              <a:ext uri="{FF2B5EF4-FFF2-40B4-BE49-F238E27FC236}">
                <a16:creationId xmlns:a16="http://schemas.microsoft.com/office/drawing/2014/main" id="{50CAA927-2FAA-4FBD-85E9-4AA1AD8A4452}"/>
              </a:ext>
            </a:extLst>
          </p:cNvPr>
          <p:cNvGraphicFramePr>
            <a:graphicFrameLocks/>
          </p:cNvGraphicFramePr>
          <p:nvPr>
            <p:extLst>
              <p:ext uri="{D42A27DB-BD31-4B8C-83A1-F6EECF244321}">
                <p14:modId xmlns:p14="http://schemas.microsoft.com/office/powerpoint/2010/main" val="1958514076"/>
              </p:ext>
            </p:extLst>
          </p:nvPr>
        </p:nvGraphicFramePr>
        <p:xfrm>
          <a:off x="1774827" y="1248315"/>
          <a:ext cx="8641655" cy="4916989"/>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67D68181-B4DA-3AC6-61F7-88B63D042B3D}"/>
              </a:ext>
            </a:extLst>
          </p:cNvPr>
          <p:cNvPicPr>
            <a:picLocks noChangeAspect="1"/>
          </p:cNvPicPr>
          <p:nvPr/>
        </p:nvPicPr>
        <p:blipFill rotWithShape="1">
          <a:blip r:embed="rId3"/>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175F4843-5ADE-B0B3-0174-DB9711F760C7}"/>
              </a:ext>
            </a:extLst>
          </p:cNvPr>
          <p:cNvPicPr>
            <a:picLocks noChangeAspect="1"/>
          </p:cNvPicPr>
          <p:nvPr/>
        </p:nvPicPr>
        <p:blipFill rotWithShape="1">
          <a:blip r:embed="rId3"/>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C5CF45BD-4583-9806-A4F6-F09A6F67850E}"/>
              </a:ext>
            </a:extLst>
          </p:cNvPr>
          <p:cNvPicPr>
            <a:picLocks noChangeAspect="1"/>
          </p:cNvPicPr>
          <p:nvPr/>
        </p:nvPicPr>
        <p:blipFill>
          <a:blip r:embed="rId4"/>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3129116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7AC3A-4B88-5031-74A8-A7FD2ABF397E}"/>
              </a:ext>
            </a:extLst>
          </p:cNvPr>
          <p:cNvSpPr>
            <a:spLocks noGrp="1"/>
          </p:cNvSpPr>
          <p:nvPr>
            <p:ph type="title"/>
          </p:nvPr>
        </p:nvSpPr>
        <p:spPr>
          <a:xfrm>
            <a:off x="1775520" y="365127"/>
            <a:ext cx="8641655" cy="903634"/>
          </a:xfrm>
        </p:spPr>
        <p:txBody>
          <a:bodyPr>
            <a:normAutofit fontScale="90000"/>
          </a:bodyPr>
          <a:lstStyle/>
          <a:p>
            <a:r>
              <a:rPr lang="en-GB" sz="4000" dirty="0"/>
              <a:t>Mode of delivery shift</a:t>
            </a:r>
            <a:br>
              <a:rPr lang="en-GB" sz="4000" dirty="0"/>
            </a:br>
            <a:endParaRPr lang="en-GB" sz="4000" dirty="0"/>
          </a:p>
        </p:txBody>
      </p:sp>
      <p:sp>
        <p:nvSpPr>
          <p:cNvPr id="3" name="Content Placeholder 2">
            <a:extLst>
              <a:ext uri="{FF2B5EF4-FFF2-40B4-BE49-F238E27FC236}">
                <a16:creationId xmlns:a16="http://schemas.microsoft.com/office/drawing/2014/main" id="{43A7BC15-5CF2-A56E-D591-40B5CBD79666}"/>
              </a:ext>
            </a:extLst>
          </p:cNvPr>
          <p:cNvSpPr>
            <a:spLocks noGrp="1"/>
          </p:cNvSpPr>
          <p:nvPr>
            <p:ph idx="1"/>
          </p:nvPr>
        </p:nvSpPr>
        <p:spPr>
          <a:xfrm>
            <a:off x="1774827" y="1253331"/>
            <a:ext cx="8641655" cy="4351338"/>
          </a:xfrm>
        </p:spPr>
        <p:txBody>
          <a:bodyPr>
            <a:noAutofit/>
          </a:bodyPr>
          <a:lstStyle/>
          <a:p>
            <a:r>
              <a:rPr lang="en-GB" sz="1800" dirty="0"/>
              <a:t>As shown it is good to see the diversity of modes increasing</a:t>
            </a:r>
          </a:p>
          <a:p>
            <a:endParaRPr lang="en-GB" sz="1800" dirty="0"/>
          </a:p>
          <a:p>
            <a:r>
              <a:rPr lang="en-GB" sz="1800" dirty="0">
                <a:solidFill>
                  <a:schemeClr val="tx1"/>
                </a:solidFill>
              </a:rPr>
              <a:t>Across the UK, there are many different modes beyond the main categories of Group-based, Home-based/self-managed, and Hybrid</a:t>
            </a:r>
          </a:p>
          <a:p>
            <a:endParaRPr lang="en-GB" sz="1800" dirty="0"/>
          </a:p>
          <a:p>
            <a:r>
              <a:rPr lang="en-GB" sz="1800" dirty="0"/>
              <a:t>However, of the programmes with data, 12% of services are not offering diverse modes in 2022</a:t>
            </a:r>
          </a:p>
          <a:p>
            <a:pPr marL="0" indent="0">
              <a:buNone/>
            </a:pPr>
            <a:endParaRPr lang="en-GB" sz="1800" dirty="0"/>
          </a:p>
          <a:p>
            <a:r>
              <a:rPr lang="en-GB" sz="1800" dirty="0"/>
              <a:t>BACPR Standards and Core Components state:</a:t>
            </a:r>
          </a:p>
          <a:p>
            <a:pPr lvl="1"/>
            <a:r>
              <a:rPr lang="en-GB" sz="1600" b="1" dirty="0"/>
              <a:t>Patients should be offered options of the modes of CPRP </a:t>
            </a:r>
            <a:r>
              <a:rPr lang="en-GB" sz="1000" dirty="0"/>
              <a:t>(BACPR 2023)</a:t>
            </a:r>
          </a:p>
          <a:p>
            <a:pPr lvl="1"/>
            <a:endParaRPr lang="en-GB" sz="1800" dirty="0"/>
          </a:p>
          <a:p>
            <a:r>
              <a:rPr lang="en-GB" sz="1800" dirty="0"/>
              <a:t>To meet the needs of patients and also increase uptake of CR, delivery must adopt and embrace the different modes e.g.</a:t>
            </a:r>
          </a:p>
          <a:p>
            <a:pPr lvl="1"/>
            <a:r>
              <a:rPr lang="en-GB" sz="1600" dirty="0"/>
              <a:t>centre-based, home-based, web-based, app-based, multi-modal approach</a:t>
            </a:r>
          </a:p>
        </p:txBody>
      </p:sp>
      <p:pic>
        <p:nvPicPr>
          <p:cNvPr id="4" name="Picture 3">
            <a:extLst>
              <a:ext uri="{FF2B5EF4-FFF2-40B4-BE49-F238E27FC236}">
                <a16:creationId xmlns:a16="http://schemas.microsoft.com/office/drawing/2014/main" id="{AFDEC810-84AE-AB14-A1C7-CDCD983DB1A3}"/>
              </a:ext>
            </a:extLst>
          </p:cNvPr>
          <p:cNvPicPr>
            <a:picLocks noChangeAspect="1"/>
          </p:cNvPicPr>
          <p:nvPr/>
        </p:nvPicPr>
        <p:blipFill rotWithShape="1">
          <a:blip r:embed="rId2"/>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9793E7D0-117F-3FAF-C4CC-B667D430ABCE}"/>
              </a:ext>
            </a:extLst>
          </p:cNvPr>
          <p:cNvPicPr>
            <a:picLocks noChangeAspect="1"/>
          </p:cNvPicPr>
          <p:nvPr/>
        </p:nvPicPr>
        <p:blipFill rotWithShape="1">
          <a:blip r:embed="rId2"/>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71D5AD1D-9CA3-7460-710B-DC4F87DB3965}"/>
              </a:ext>
            </a:extLst>
          </p:cNvPr>
          <p:cNvPicPr>
            <a:picLocks noChangeAspect="1"/>
          </p:cNvPicPr>
          <p:nvPr/>
        </p:nvPicPr>
        <p:blipFill>
          <a:blip r:embed="rId3"/>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115399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4244D-BB0D-2E18-9A5D-AC821D912867}"/>
              </a:ext>
            </a:extLst>
          </p:cNvPr>
          <p:cNvSpPr>
            <a:spLocks noGrp="1"/>
          </p:cNvSpPr>
          <p:nvPr>
            <p:ph type="title"/>
          </p:nvPr>
        </p:nvSpPr>
        <p:spPr/>
        <p:txBody>
          <a:bodyPr/>
          <a:lstStyle/>
          <a:p>
            <a:r>
              <a:rPr lang="en-GB" dirty="0"/>
              <a:t>Workforce Challenges</a:t>
            </a:r>
          </a:p>
        </p:txBody>
      </p:sp>
      <p:sp>
        <p:nvSpPr>
          <p:cNvPr id="3" name="Content Placeholder 2">
            <a:extLst>
              <a:ext uri="{FF2B5EF4-FFF2-40B4-BE49-F238E27FC236}">
                <a16:creationId xmlns:a16="http://schemas.microsoft.com/office/drawing/2014/main" id="{6DD5A36D-50E9-7C6C-108E-F0C84F0450F9}"/>
              </a:ext>
            </a:extLst>
          </p:cNvPr>
          <p:cNvSpPr>
            <a:spLocks noGrp="1"/>
          </p:cNvSpPr>
          <p:nvPr>
            <p:ph idx="1"/>
          </p:nvPr>
        </p:nvSpPr>
        <p:spPr/>
        <p:txBody>
          <a:bodyPr>
            <a:normAutofit fontScale="92500" lnSpcReduction="20000"/>
          </a:bodyPr>
          <a:lstStyle/>
          <a:p>
            <a:r>
              <a:rPr lang="en-GB" dirty="0"/>
              <a:t>Standard 1 of the NCP_CR is a multi-disciplinary team</a:t>
            </a:r>
          </a:p>
          <a:p>
            <a:pPr lvl="1"/>
            <a:r>
              <a:rPr lang="en-GB" dirty="0"/>
              <a:t>In the 2022 survey 73% of services reported having MDT, </a:t>
            </a:r>
          </a:p>
          <a:p>
            <a:pPr lvl="1"/>
            <a:r>
              <a:rPr lang="en-GB" dirty="0"/>
              <a:t>In the 2023 survey 84% of services had MDT </a:t>
            </a:r>
          </a:p>
          <a:p>
            <a:endParaRPr lang="en-GB" dirty="0"/>
          </a:p>
          <a:p>
            <a:r>
              <a:rPr lang="en-GB" dirty="0"/>
              <a:t>Since Covid-19 teams have faced never-before-seen pressures</a:t>
            </a:r>
          </a:p>
          <a:p>
            <a:pPr lvl="1"/>
            <a:r>
              <a:rPr lang="en-GB" dirty="0"/>
              <a:t>Last year, NACR reported over half of the services had interruption to care and also had staff redeployment</a:t>
            </a:r>
          </a:p>
          <a:p>
            <a:pPr lvl="1"/>
            <a:r>
              <a:rPr lang="en-GB" dirty="0"/>
              <a:t>Furthermore, of the two-thirds of services that had staff departure, only around half had the staff fully replaced</a:t>
            </a:r>
          </a:p>
          <a:p>
            <a:pPr lvl="1"/>
            <a:endParaRPr lang="en-GB" dirty="0"/>
          </a:p>
          <a:p>
            <a:pPr lvl="1"/>
            <a:endParaRPr lang="en-GB" dirty="0"/>
          </a:p>
          <a:p>
            <a:pPr lvl="1"/>
            <a:endParaRPr lang="en-GB" dirty="0"/>
          </a:p>
          <a:p>
            <a:pPr lvl="1"/>
            <a:r>
              <a:rPr lang="en-GB" sz="1050" dirty="0"/>
              <a:t> The 2022 survey was Jan-Dec 2021 data</a:t>
            </a:r>
          </a:p>
          <a:p>
            <a:pPr lvl="1"/>
            <a:r>
              <a:rPr lang="en-GB" sz="1050" dirty="0"/>
              <a:t>The 2023 survey was Jan-Dec 2022</a:t>
            </a:r>
          </a:p>
        </p:txBody>
      </p:sp>
      <p:pic>
        <p:nvPicPr>
          <p:cNvPr id="4" name="Picture 3">
            <a:extLst>
              <a:ext uri="{FF2B5EF4-FFF2-40B4-BE49-F238E27FC236}">
                <a16:creationId xmlns:a16="http://schemas.microsoft.com/office/drawing/2014/main" id="{ABFBE146-B7B1-551F-F5D4-4F2D201B2BD4}"/>
              </a:ext>
            </a:extLst>
          </p:cNvPr>
          <p:cNvPicPr>
            <a:picLocks noChangeAspect="1"/>
          </p:cNvPicPr>
          <p:nvPr/>
        </p:nvPicPr>
        <p:blipFill rotWithShape="1">
          <a:blip r:embed="rId2"/>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B65732B0-83D1-2E0A-E9AB-B8B4BAAA7B16}"/>
              </a:ext>
            </a:extLst>
          </p:cNvPr>
          <p:cNvPicPr>
            <a:picLocks noChangeAspect="1"/>
          </p:cNvPicPr>
          <p:nvPr/>
        </p:nvPicPr>
        <p:blipFill rotWithShape="1">
          <a:blip r:embed="rId2"/>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BE6F6FF0-51C6-5142-3563-59E562F0EF2D}"/>
              </a:ext>
            </a:extLst>
          </p:cNvPr>
          <p:cNvPicPr>
            <a:picLocks noChangeAspect="1"/>
          </p:cNvPicPr>
          <p:nvPr/>
        </p:nvPicPr>
        <p:blipFill>
          <a:blip r:embed="rId3"/>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2885165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4244D-BB0D-2E18-9A5D-AC821D912867}"/>
              </a:ext>
            </a:extLst>
          </p:cNvPr>
          <p:cNvSpPr>
            <a:spLocks noGrp="1"/>
          </p:cNvSpPr>
          <p:nvPr>
            <p:ph type="title"/>
          </p:nvPr>
        </p:nvSpPr>
        <p:spPr/>
        <p:txBody>
          <a:bodyPr/>
          <a:lstStyle/>
          <a:p>
            <a:r>
              <a:rPr lang="en-GB" dirty="0"/>
              <a:t>Workforce Challenges</a:t>
            </a:r>
          </a:p>
        </p:txBody>
      </p:sp>
      <p:sp>
        <p:nvSpPr>
          <p:cNvPr id="3" name="Content Placeholder 2">
            <a:extLst>
              <a:ext uri="{FF2B5EF4-FFF2-40B4-BE49-F238E27FC236}">
                <a16:creationId xmlns:a16="http://schemas.microsoft.com/office/drawing/2014/main" id="{6DD5A36D-50E9-7C6C-108E-F0C84F0450F9}"/>
              </a:ext>
            </a:extLst>
          </p:cNvPr>
          <p:cNvSpPr>
            <a:spLocks noGrp="1"/>
          </p:cNvSpPr>
          <p:nvPr>
            <p:ph idx="1"/>
          </p:nvPr>
        </p:nvSpPr>
        <p:spPr>
          <a:xfrm>
            <a:off x="1774826" y="1556793"/>
            <a:ext cx="4541318" cy="4620171"/>
          </a:xfrm>
        </p:spPr>
        <p:txBody>
          <a:bodyPr>
            <a:normAutofit fontScale="92500"/>
          </a:bodyPr>
          <a:lstStyle/>
          <a:p>
            <a:r>
              <a:rPr lang="en-GB" sz="2400" dirty="0"/>
              <a:t>In 2023, NACR has followed up this survey and found still further pressures on teams</a:t>
            </a:r>
          </a:p>
          <a:p>
            <a:endParaRPr lang="en-GB" sz="2400" dirty="0"/>
          </a:p>
          <a:p>
            <a:pPr lvl="1"/>
            <a:r>
              <a:rPr lang="en-GB" sz="2000" dirty="0"/>
              <a:t>60% of services reported staff have permanently left the team.</a:t>
            </a:r>
          </a:p>
          <a:p>
            <a:pPr lvl="1"/>
            <a:r>
              <a:rPr lang="en-GB" sz="2000" dirty="0"/>
              <a:t>32% had moved jobs</a:t>
            </a:r>
            <a:r>
              <a:rPr lang="en-GB" sz="2000" dirty="0">
                <a:solidFill>
                  <a:srgbClr val="FF0000"/>
                </a:solidFill>
              </a:rPr>
              <a:t> </a:t>
            </a:r>
            <a:r>
              <a:rPr lang="en-GB" sz="2000" dirty="0">
                <a:solidFill>
                  <a:schemeClr val="tx1"/>
                </a:solidFill>
              </a:rPr>
              <a:t>within</a:t>
            </a:r>
            <a:r>
              <a:rPr lang="en-GB" sz="2000" dirty="0">
                <a:solidFill>
                  <a:srgbClr val="FF0000"/>
                </a:solidFill>
              </a:rPr>
              <a:t> </a:t>
            </a:r>
            <a:r>
              <a:rPr lang="en-GB" sz="2000" dirty="0"/>
              <a:t>the NHS</a:t>
            </a:r>
          </a:p>
          <a:p>
            <a:pPr lvl="1"/>
            <a:r>
              <a:rPr lang="en-GB" sz="2000" dirty="0"/>
              <a:t>19% had retired</a:t>
            </a:r>
          </a:p>
          <a:p>
            <a:pPr lvl="1"/>
            <a:r>
              <a:rPr lang="en-GB" sz="2000" dirty="0"/>
              <a:t>16% had left the NHS</a:t>
            </a:r>
          </a:p>
          <a:p>
            <a:pPr lvl="1"/>
            <a:endParaRPr lang="en-GB" sz="2000" dirty="0"/>
          </a:p>
          <a:p>
            <a:r>
              <a:rPr lang="en-GB" sz="2400" dirty="0"/>
              <a:t>Majority of staff affected were Nurses, exercise specialists, physios and admin/secretarial staff</a:t>
            </a:r>
          </a:p>
          <a:p>
            <a:endParaRPr lang="en-GB" dirty="0"/>
          </a:p>
        </p:txBody>
      </p:sp>
      <p:graphicFrame>
        <p:nvGraphicFramePr>
          <p:cNvPr id="4" name="Chart 3">
            <a:extLst>
              <a:ext uri="{FF2B5EF4-FFF2-40B4-BE49-F238E27FC236}">
                <a16:creationId xmlns:a16="http://schemas.microsoft.com/office/drawing/2014/main" id="{1251EEC2-D5DF-4530-BC72-64561EBDD7FC}"/>
              </a:ext>
            </a:extLst>
          </p:cNvPr>
          <p:cNvGraphicFramePr>
            <a:graphicFrameLocks/>
          </p:cNvGraphicFramePr>
          <p:nvPr>
            <p:extLst>
              <p:ext uri="{D42A27DB-BD31-4B8C-83A1-F6EECF244321}">
                <p14:modId xmlns:p14="http://schemas.microsoft.com/office/powerpoint/2010/main" val="1735112243"/>
              </p:ext>
            </p:extLst>
          </p:nvPr>
        </p:nvGraphicFramePr>
        <p:xfrm>
          <a:off x="6456040" y="1690690"/>
          <a:ext cx="4173910" cy="4258591"/>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a:extLst>
              <a:ext uri="{FF2B5EF4-FFF2-40B4-BE49-F238E27FC236}">
                <a16:creationId xmlns:a16="http://schemas.microsoft.com/office/drawing/2014/main" id="{5B6066BF-9F51-F023-8325-BEE0A3CC3363}"/>
              </a:ext>
            </a:extLst>
          </p:cNvPr>
          <p:cNvPicPr>
            <a:picLocks noChangeAspect="1"/>
          </p:cNvPicPr>
          <p:nvPr/>
        </p:nvPicPr>
        <p:blipFill rotWithShape="1">
          <a:blip r:embed="rId3"/>
          <a:srcRect l="87012" t="27599" r="4326" b="60464"/>
          <a:stretch/>
        </p:blipFill>
        <p:spPr>
          <a:xfrm>
            <a:off x="9980314" y="6324962"/>
            <a:ext cx="687686" cy="533039"/>
          </a:xfrm>
          <a:prstGeom prst="rect">
            <a:avLst/>
          </a:prstGeom>
        </p:spPr>
      </p:pic>
      <p:pic>
        <p:nvPicPr>
          <p:cNvPr id="6" name="Picture 5">
            <a:extLst>
              <a:ext uri="{FF2B5EF4-FFF2-40B4-BE49-F238E27FC236}">
                <a16:creationId xmlns:a16="http://schemas.microsoft.com/office/drawing/2014/main" id="{FC1B3919-2099-90BD-A887-0F93B5955BA1}"/>
              </a:ext>
            </a:extLst>
          </p:cNvPr>
          <p:cNvPicPr>
            <a:picLocks noChangeAspect="1"/>
          </p:cNvPicPr>
          <p:nvPr/>
        </p:nvPicPr>
        <p:blipFill rotWithShape="1">
          <a:blip r:embed="rId3"/>
          <a:srcRect l="87012" t="27599" r="4326" b="60464"/>
          <a:stretch/>
        </p:blipFill>
        <p:spPr>
          <a:xfrm>
            <a:off x="11504314" y="6324961"/>
            <a:ext cx="687686" cy="533039"/>
          </a:xfrm>
          <a:prstGeom prst="rect">
            <a:avLst/>
          </a:prstGeom>
        </p:spPr>
      </p:pic>
      <p:pic>
        <p:nvPicPr>
          <p:cNvPr id="7" name="Picture 6">
            <a:extLst>
              <a:ext uri="{FF2B5EF4-FFF2-40B4-BE49-F238E27FC236}">
                <a16:creationId xmlns:a16="http://schemas.microsoft.com/office/drawing/2014/main" id="{2029493E-5556-A365-89F4-35FEBF0E1EB1}"/>
              </a:ext>
            </a:extLst>
          </p:cNvPr>
          <p:cNvPicPr>
            <a:picLocks noChangeAspect="1"/>
          </p:cNvPicPr>
          <p:nvPr/>
        </p:nvPicPr>
        <p:blipFill>
          <a:blip r:embed="rId4"/>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1085338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4244D-BB0D-2E18-9A5D-AC821D912867}"/>
              </a:ext>
            </a:extLst>
          </p:cNvPr>
          <p:cNvSpPr>
            <a:spLocks noGrp="1"/>
          </p:cNvSpPr>
          <p:nvPr>
            <p:ph type="title"/>
          </p:nvPr>
        </p:nvSpPr>
        <p:spPr/>
        <p:txBody>
          <a:bodyPr/>
          <a:lstStyle/>
          <a:p>
            <a:r>
              <a:rPr lang="en-GB" dirty="0"/>
              <a:t>Workforce Challenges</a:t>
            </a:r>
          </a:p>
        </p:txBody>
      </p:sp>
      <p:sp>
        <p:nvSpPr>
          <p:cNvPr id="3" name="Content Placeholder 2">
            <a:extLst>
              <a:ext uri="{FF2B5EF4-FFF2-40B4-BE49-F238E27FC236}">
                <a16:creationId xmlns:a16="http://schemas.microsoft.com/office/drawing/2014/main" id="{6DD5A36D-50E9-7C6C-108E-F0C84F0450F9}"/>
              </a:ext>
            </a:extLst>
          </p:cNvPr>
          <p:cNvSpPr>
            <a:spLocks noGrp="1"/>
          </p:cNvSpPr>
          <p:nvPr>
            <p:ph idx="1"/>
          </p:nvPr>
        </p:nvSpPr>
        <p:spPr>
          <a:xfrm>
            <a:off x="1775520" y="1825625"/>
            <a:ext cx="4540624" cy="4351338"/>
          </a:xfrm>
        </p:spPr>
        <p:txBody>
          <a:bodyPr/>
          <a:lstStyle/>
          <a:p>
            <a:r>
              <a:rPr lang="en-GB" sz="2400" dirty="0"/>
              <a:t>After asking about staff departure, the audit asked about replacement</a:t>
            </a:r>
          </a:p>
          <a:p>
            <a:pPr lvl="1"/>
            <a:r>
              <a:rPr lang="en-GB" sz="2000" dirty="0"/>
              <a:t>Most replaced in full or partially</a:t>
            </a:r>
          </a:p>
          <a:p>
            <a:pPr lvl="1"/>
            <a:endParaRPr lang="en-GB" sz="2000" dirty="0"/>
          </a:p>
          <a:p>
            <a:pPr lvl="1"/>
            <a:r>
              <a:rPr lang="en-GB" sz="2000" dirty="0"/>
              <a:t>In total 25 services reported no replacement for staff departures</a:t>
            </a:r>
          </a:p>
          <a:p>
            <a:pPr lvl="1"/>
            <a:endParaRPr lang="en-GB" sz="2000" dirty="0"/>
          </a:p>
          <a:p>
            <a:pPr lvl="1"/>
            <a:r>
              <a:rPr lang="en-GB" sz="2000" dirty="0"/>
              <a:t> One-fifth reported different band/hours for example:</a:t>
            </a:r>
          </a:p>
          <a:p>
            <a:pPr lvl="2"/>
            <a:r>
              <a:rPr lang="en-GB" sz="1600" dirty="0"/>
              <a:t>Replacing high-banded experienced staff for lower bands</a:t>
            </a:r>
          </a:p>
          <a:p>
            <a:pPr lvl="2"/>
            <a:r>
              <a:rPr lang="en-GB" sz="1600" dirty="0"/>
              <a:t>Replacing full time specialists with part-time or ad-hoc support</a:t>
            </a:r>
          </a:p>
          <a:p>
            <a:endParaRPr lang="en-GB" sz="2400" dirty="0"/>
          </a:p>
          <a:p>
            <a:endParaRPr lang="en-GB" dirty="0"/>
          </a:p>
        </p:txBody>
      </p:sp>
      <p:graphicFrame>
        <p:nvGraphicFramePr>
          <p:cNvPr id="4" name="Chart 3">
            <a:extLst>
              <a:ext uri="{FF2B5EF4-FFF2-40B4-BE49-F238E27FC236}">
                <a16:creationId xmlns:a16="http://schemas.microsoft.com/office/drawing/2014/main" id="{BEE61DE5-72FE-4D4F-927F-1EBB93946706}"/>
              </a:ext>
            </a:extLst>
          </p:cNvPr>
          <p:cNvGraphicFramePr>
            <a:graphicFrameLocks/>
          </p:cNvGraphicFramePr>
          <p:nvPr>
            <p:extLst>
              <p:ext uri="{D42A27DB-BD31-4B8C-83A1-F6EECF244321}">
                <p14:modId xmlns:p14="http://schemas.microsoft.com/office/powerpoint/2010/main" val="2645951138"/>
              </p:ext>
            </p:extLst>
          </p:nvPr>
        </p:nvGraphicFramePr>
        <p:xfrm>
          <a:off x="6316144" y="1690690"/>
          <a:ext cx="4351856" cy="4258591"/>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a:extLst>
              <a:ext uri="{FF2B5EF4-FFF2-40B4-BE49-F238E27FC236}">
                <a16:creationId xmlns:a16="http://schemas.microsoft.com/office/drawing/2014/main" id="{46ACDBCC-5D81-93AB-25E4-4DC09E30BB78}"/>
              </a:ext>
            </a:extLst>
          </p:cNvPr>
          <p:cNvPicPr>
            <a:picLocks noChangeAspect="1"/>
          </p:cNvPicPr>
          <p:nvPr/>
        </p:nvPicPr>
        <p:blipFill rotWithShape="1">
          <a:blip r:embed="rId3"/>
          <a:srcRect l="87012" t="27599" r="4326" b="60464"/>
          <a:stretch/>
        </p:blipFill>
        <p:spPr>
          <a:xfrm>
            <a:off x="9980314" y="6324962"/>
            <a:ext cx="687686" cy="533039"/>
          </a:xfrm>
          <a:prstGeom prst="rect">
            <a:avLst/>
          </a:prstGeom>
        </p:spPr>
      </p:pic>
      <p:pic>
        <p:nvPicPr>
          <p:cNvPr id="6" name="Picture 5">
            <a:extLst>
              <a:ext uri="{FF2B5EF4-FFF2-40B4-BE49-F238E27FC236}">
                <a16:creationId xmlns:a16="http://schemas.microsoft.com/office/drawing/2014/main" id="{EA657300-0143-754C-EFFB-2D0A7F6A3F73}"/>
              </a:ext>
            </a:extLst>
          </p:cNvPr>
          <p:cNvPicPr>
            <a:picLocks noChangeAspect="1"/>
          </p:cNvPicPr>
          <p:nvPr/>
        </p:nvPicPr>
        <p:blipFill rotWithShape="1">
          <a:blip r:embed="rId3"/>
          <a:srcRect l="87012" t="27599" r="4326" b="60464"/>
          <a:stretch/>
        </p:blipFill>
        <p:spPr>
          <a:xfrm>
            <a:off x="11504314" y="6324961"/>
            <a:ext cx="687686" cy="533039"/>
          </a:xfrm>
          <a:prstGeom prst="rect">
            <a:avLst/>
          </a:prstGeom>
        </p:spPr>
      </p:pic>
      <p:pic>
        <p:nvPicPr>
          <p:cNvPr id="7" name="Picture 6">
            <a:extLst>
              <a:ext uri="{FF2B5EF4-FFF2-40B4-BE49-F238E27FC236}">
                <a16:creationId xmlns:a16="http://schemas.microsoft.com/office/drawing/2014/main" id="{F471004B-A4F6-35A0-3016-C93A360B1C78}"/>
              </a:ext>
            </a:extLst>
          </p:cNvPr>
          <p:cNvPicPr>
            <a:picLocks noChangeAspect="1"/>
          </p:cNvPicPr>
          <p:nvPr/>
        </p:nvPicPr>
        <p:blipFill>
          <a:blip r:embed="rId4"/>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1596180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4244D-BB0D-2E18-9A5D-AC821D912867}"/>
              </a:ext>
            </a:extLst>
          </p:cNvPr>
          <p:cNvSpPr>
            <a:spLocks noGrp="1"/>
          </p:cNvSpPr>
          <p:nvPr>
            <p:ph type="title"/>
          </p:nvPr>
        </p:nvSpPr>
        <p:spPr/>
        <p:txBody>
          <a:bodyPr/>
          <a:lstStyle/>
          <a:p>
            <a:r>
              <a:rPr lang="en-GB" dirty="0"/>
              <a:t>Workforce Challenges</a:t>
            </a:r>
          </a:p>
        </p:txBody>
      </p:sp>
      <p:sp>
        <p:nvSpPr>
          <p:cNvPr id="3" name="Content Placeholder 2">
            <a:extLst>
              <a:ext uri="{FF2B5EF4-FFF2-40B4-BE49-F238E27FC236}">
                <a16:creationId xmlns:a16="http://schemas.microsoft.com/office/drawing/2014/main" id="{6DD5A36D-50E9-7C6C-108E-F0C84F0450F9}"/>
              </a:ext>
            </a:extLst>
          </p:cNvPr>
          <p:cNvSpPr>
            <a:spLocks noGrp="1"/>
          </p:cNvSpPr>
          <p:nvPr>
            <p:ph idx="1"/>
          </p:nvPr>
        </p:nvSpPr>
        <p:spPr>
          <a:xfrm>
            <a:off x="1775520" y="1825625"/>
            <a:ext cx="4540624" cy="4351338"/>
          </a:xfrm>
        </p:spPr>
        <p:txBody>
          <a:bodyPr/>
          <a:lstStyle/>
          <a:p>
            <a:r>
              <a:rPr lang="en-GB" sz="2400" dirty="0"/>
              <a:t>In light of additional funding within England the audit wanted to ascertain the successful recruitment of NEW staff (not replacing old positions)</a:t>
            </a:r>
          </a:p>
          <a:p>
            <a:endParaRPr lang="en-GB" sz="2400" dirty="0"/>
          </a:p>
          <a:p>
            <a:pPr lvl="1"/>
            <a:r>
              <a:rPr lang="en-GB" sz="2000" dirty="0"/>
              <a:t>Of all new posts reported by staff, the majority were successful in recruiting</a:t>
            </a:r>
          </a:p>
          <a:p>
            <a:pPr lvl="1"/>
            <a:r>
              <a:rPr lang="en-GB" sz="2000" dirty="0"/>
              <a:t>However, 16% failed to have applicants or successfully appoint</a:t>
            </a:r>
          </a:p>
          <a:p>
            <a:endParaRPr lang="en-GB" sz="2400" dirty="0"/>
          </a:p>
          <a:p>
            <a:endParaRPr lang="en-GB" dirty="0"/>
          </a:p>
        </p:txBody>
      </p:sp>
      <p:graphicFrame>
        <p:nvGraphicFramePr>
          <p:cNvPr id="5" name="Chart 4">
            <a:extLst>
              <a:ext uri="{FF2B5EF4-FFF2-40B4-BE49-F238E27FC236}">
                <a16:creationId xmlns:a16="http://schemas.microsoft.com/office/drawing/2014/main" id="{33940937-E246-46C3-B177-FC19C4806135}"/>
              </a:ext>
            </a:extLst>
          </p:cNvPr>
          <p:cNvGraphicFramePr>
            <a:graphicFrameLocks/>
          </p:cNvGraphicFramePr>
          <p:nvPr>
            <p:extLst>
              <p:ext uri="{D42A27DB-BD31-4B8C-83A1-F6EECF244321}">
                <p14:modId xmlns:p14="http://schemas.microsoft.com/office/powerpoint/2010/main" val="2096829696"/>
              </p:ext>
            </p:extLst>
          </p:nvPr>
        </p:nvGraphicFramePr>
        <p:xfrm>
          <a:off x="6528048" y="1659690"/>
          <a:ext cx="4139952" cy="4486274"/>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a:extLst>
              <a:ext uri="{FF2B5EF4-FFF2-40B4-BE49-F238E27FC236}">
                <a16:creationId xmlns:a16="http://schemas.microsoft.com/office/drawing/2014/main" id="{C4BC188D-F19A-B424-A676-3E248C6B6E1E}"/>
              </a:ext>
            </a:extLst>
          </p:cNvPr>
          <p:cNvPicPr>
            <a:picLocks noChangeAspect="1"/>
          </p:cNvPicPr>
          <p:nvPr/>
        </p:nvPicPr>
        <p:blipFill rotWithShape="1">
          <a:blip r:embed="rId3"/>
          <a:srcRect l="87012" t="27599" r="4326" b="60464"/>
          <a:stretch/>
        </p:blipFill>
        <p:spPr>
          <a:xfrm>
            <a:off x="9980314" y="6324962"/>
            <a:ext cx="687686" cy="533039"/>
          </a:xfrm>
          <a:prstGeom prst="rect">
            <a:avLst/>
          </a:prstGeom>
        </p:spPr>
      </p:pic>
      <p:pic>
        <p:nvPicPr>
          <p:cNvPr id="6" name="Picture 5">
            <a:extLst>
              <a:ext uri="{FF2B5EF4-FFF2-40B4-BE49-F238E27FC236}">
                <a16:creationId xmlns:a16="http://schemas.microsoft.com/office/drawing/2014/main" id="{1BFB3054-FABE-5BB6-62E2-FFCB9DAC19AA}"/>
              </a:ext>
            </a:extLst>
          </p:cNvPr>
          <p:cNvPicPr>
            <a:picLocks noChangeAspect="1"/>
          </p:cNvPicPr>
          <p:nvPr/>
        </p:nvPicPr>
        <p:blipFill rotWithShape="1">
          <a:blip r:embed="rId3"/>
          <a:srcRect l="87012" t="27599" r="4326" b="60464"/>
          <a:stretch/>
        </p:blipFill>
        <p:spPr>
          <a:xfrm>
            <a:off x="11504314" y="6324961"/>
            <a:ext cx="687686" cy="533039"/>
          </a:xfrm>
          <a:prstGeom prst="rect">
            <a:avLst/>
          </a:prstGeom>
        </p:spPr>
      </p:pic>
      <p:pic>
        <p:nvPicPr>
          <p:cNvPr id="7" name="Picture 6">
            <a:extLst>
              <a:ext uri="{FF2B5EF4-FFF2-40B4-BE49-F238E27FC236}">
                <a16:creationId xmlns:a16="http://schemas.microsoft.com/office/drawing/2014/main" id="{DFDDF002-E153-2A74-7821-9E6E064635B8}"/>
              </a:ext>
            </a:extLst>
          </p:cNvPr>
          <p:cNvPicPr>
            <a:picLocks noChangeAspect="1"/>
          </p:cNvPicPr>
          <p:nvPr/>
        </p:nvPicPr>
        <p:blipFill>
          <a:blip r:embed="rId4"/>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148845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2EB4A-9C33-E2B8-2223-FC30592EDEEB}"/>
              </a:ext>
            </a:extLst>
          </p:cNvPr>
          <p:cNvSpPr>
            <a:spLocks noGrp="1"/>
          </p:cNvSpPr>
          <p:nvPr>
            <p:ph type="title"/>
          </p:nvPr>
        </p:nvSpPr>
        <p:spPr/>
        <p:txBody>
          <a:bodyPr/>
          <a:lstStyle/>
          <a:p>
            <a:r>
              <a:rPr lang="en-GB" dirty="0"/>
              <a:t>Looking Forward …</a:t>
            </a:r>
          </a:p>
        </p:txBody>
      </p:sp>
      <p:sp>
        <p:nvSpPr>
          <p:cNvPr id="3" name="Content Placeholder 2">
            <a:extLst>
              <a:ext uri="{FF2B5EF4-FFF2-40B4-BE49-F238E27FC236}">
                <a16:creationId xmlns:a16="http://schemas.microsoft.com/office/drawing/2014/main" id="{C68083A8-5879-348D-CDD0-C03335DD1D38}"/>
              </a:ext>
            </a:extLst>
          </p:cNvPr>
          <p:cNvSpPr>
            <a:spLocks noGrp="1"/>
          </p:cNvSpPr>
          <p:nvPr>
            <p:ph idx="1"/>
          </p:nvPr>
        </p:nvSpPr>
        <p:spPr/>
        <p:txBody>
          <a:bodyPr>
            <a:normAutofit/>
          </a:bodyPr>
          <a:lstStyle/>
          <a:p>
            <a:r>
              <a:rPr lang="en-GB" sz="2000" dirty="0"/>
              <a:t>Across the UK focus has shifted to the Long Term Plan Targets</a:t>
            </a:r>
          </a:p>
          <a:p>
            <a:pPr lvl="1"/>
            <a:r>
              <a:rPr lang="en-GB" sz="1800" dirty="0"/>
              <a:t>Patients accessing rehabilitation to meet 85% for traditional patient groups and 33% for heart failure (NHS LTP 2019)</a:t>
            </a:r>
          </a:p>
          <a:p>
            <a:pPr lvl="1"/>
            <a:endParaRPr lang="en-GB" sz="1800" dirty="0"/>
          </a:p>
          <a:p>
            <a:r>
              <a:rPr lang="en-GB" sz="2000" dirty="0"/>
              <a:t>To meet this, NACR along with colleagues from NHS England,  All Wales group, and the Northern Ireland Department of Health are working to report the metrics </a:t>
            </a:r>
          </a:p>
          <a:p>
            <a:endParaRPr lang="en-GB" sz="2000" dirty="0"/>
          </a:p>
          <a:p>
            <a:r>
              <a:rPr lang="en-GB" sz="2000" dirty="0"/>
              <a:t>Also looking at the wider pathway, it is vital that as patients come through the door, they receive an intervention that works and keeps them to the end</a:t>
            </a:r>
          </a:p>
          <a:p>
            <a:endParaRPr lang="en-GB" sz="2000" dirty="0"/>
          </a:p>
          <a:p>
            <a:r>
              <a:rPr lang="en-GB" sz="1800" dirty="0"/>
              <a:t>The audit will maintain a focus on completion and outcomes </a:t>
            </a:r>
          </a:p>
        </p:txBody>
      </p:sp>
      <p:pic>
        <p:nvPicPr>
          <p:cNvPr id="4" name="Picture 3">
            <a:extLst>
              <a:ext uri="{FF2B5EF4-FFF2-40B4-BE49-F238E27FC236}">
                <a16:creationId xmlns:a16="http://schemas.microsoft.com/office/drawing/2014/main" id="{AE14DDFE-6ED2-E4D7-6AEA-76A4DC3296F1}"/>
              </a:ext>
            </a:extLst>
          </p:cNvPr>
          <p:cNvPicPr>
            <a:picLocks noChangeAspect="1"/>
          </p:cNvPicPr>
          <p:nvPr/>
        </p:nvPicPr>
        <p:blipFill rotWithShape="1">
          <a:blip r:embed="rId2"/>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2342A2CA-AF4E-BE11-F95D-8D32FE38CCF6}"/>
              </a:ext>
            </a:extLst>
          </p:cNvPr>
          <p:cNvPicPr>
            <a:picLocks noChangeAspect="1"/>
          </p:cNvPicPr>
          <p:nvPr/>
        </p:nvPicPr>
        <p:blipFill rotWithShape="1">
          <a:blip r:embed="rId2"/>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DADAA000-B2AB-B8D8-8D28-F2DB29A94C57}"/>
              </a:ext>
            </a:extLst>
          </p:cNvPr>
          <p:cNvPicPr>
            <a:picLocks noChangeAspect="1"/>
          </p:cNvPicPr>
          <p:nvPr/>
        </p:nvPicPr>
        <p:blipFill>
          <a:blip r:embed="rId3"/>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982101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2EB4A-9C33-E2B8-2223-FC30592EDEEB}"/>
              </a:ext>
            </a:extLst>
          </p:cNvPr>
          <p:cNvSpPr>
            <a:spLocks noGrp="1"/>
          </p:cNvSpPr>
          <p:nvPr>
            <p:ph type="title"/>
          </p:nvPr>
        </p:nvSpPr>
        <p:spPr>
          <a:xfrm>
            <a:off x="1775173" y="85223"/>
            <a:ext cx="8641655" cy="1325563"/>
          </a:xfrm>
        </p:spPr>
        <p:txBody>
          <a:bodyPr/>
          <a:lstStyle/>
          <a:p>
            <a:r>
              <a:rPr lang="en-GB" dirty="0"/>
              <a:t>Looking Forward …</a:t>
            </a:r>
          </a:p>
        </p:txBody>
      </p:sp>
      <p:sp>
        <p:nvSpPr>
          <p:cNvPr id="3" name="Content Placeholder 2">
            <a:extLst>
              <a:ext uri="{FF2B5EF4-FFF2-40B4-BE49-F238E27FC236}">
                <a16:creationId xmlns:a16="http://schemas.microsoft.com/office/drawing/2014/main" id="{C68083A8-5879-348D-CDD0-C03335DD1D38}"/>
              </a:ext>
            </a:extLst>
          </p:cNvPr>
          <p:cNvSpPr>
            <a:spLocks noGrp="1"/>
          </p:cNvSpPr>
          <p:nvPr>
            <p:ph idx="1"/>
          </p:nvPr>
        </p:nvSpPr>
        <p:spPr>
          <a:xfrm>
            <a:off x="1775520" y="1196753"/>
            <a:ext cx="8641655" cy="4980211"/>
          </a:xfrm>
        </p:spPr>
        <p:txBody>
          <a:bodyPr>
            <a:normAutofit fontScale="92500" lnSpcReduction="20000"/>
          </a:bodyPr>
          <a:lstStyle/>
          <a:p>
            <a:r>
              <a:rPr lang="en-GB" sz="2000" dirty="0"/>
              <a:t>Completion</a:t>
            </a:r>
          </a:p>
          <a:p>
            <a:pPr lvl="1"/>
            <a:r>
              <a:rPr lang="en-GB" sz="1600" dirty="0"/>
              <a:t>In the 2023 reporting period 76% of patients </a:t>
            </a:r>
            <a:r>
              <a:rPr lang="en-GB" sz="1600" dirty="0">
                <a:solidFill>
                  <a:schemeClr val="tx1"/>
                </a:solidFill>
              </a:rPr>
              <a:t>completed CR.</a:t>
            </a:r>
            <a:r>
              <a:rPr lang="en-GB" sz="1600" dirty="0"/>
              <a:t> </a:t>
            </a:r>
          </a:p>
          <a:p>
            <a:pPr lvl="1"/>
            <a:endParaRPr lang="en-GB" sz="1600" dirty="0"/>
          </a:p>
          <a:p>
            <a:pPr lvl="1"/>
            <a:r>
              <a:rPr lang="en-GB" sz="1600" dirty="0"/>
              <a:t>The NACR will work on reporting completion as a key service metric</a:t>
            </a:r>
          </a:p>
          <a:p>
            <a:pPr lvl="1"/>
            <a:endParaRPr lang="en-GB" sz="1600" dirty="0"/>
          </a:p>
          <a:p>
            <a:pPr lvl="1"/>
            <a:r>
              <a:rPr lang="en-GB" sz="1600" dirty="0">
                <a:solidFill>
                  <a:schemeClr val="tx1"/>
                </a:solidFill>
              </a:rPr>
              <a:t>Previously reported for three quarterly reports on inequality </a:t>
            </a:r>
            <a:r>
              <a:rPr lang="en-GB" sz="1600" dirty="0"/>
              <a:t>(</a:t>
            </a:r>
            <a:r>
              <a:rPr lang="en-GB" sz="1600" dirty="0">
                <a:hlinkClick r:id="rId2"/>
              </a:rPr>
              <a:t>Link</a:t>
            </a:r>
            <a:r>
              <a:rPr lang="en-GB" sz="1600" dirty="0"/>
              <a:t>)</a:t>
            </a:r>
          </a:p>
          <a:p>
            <a:pPr lvl="1"/>
            <a:endParaRPr lang="en-GB" sz="1400" dirty="0"/>
          </a:p>
          <a:p>
            <a:r>
              <a:rPr lang="en-GB" sz="1800" dirty="0"/>
              <a:t>Outcomes</a:t>
            </a:r>
          </a:p>
          <a:p>
            <a:pPr lvl="1"/>
            <a:r>
              <a:rPr lang="en-GB" sz="1600" dirty="0"/>
              <a:t>Last year, NACR reported on the poor levels of baseline assessments with all three components</a:t>
            </a:r>
          </a:p>
          <a:p>
            <a:pPr lvl="1"/>
            <a:endParaRPr lang="en-GB" sz="1600" dirty="0"/>
          </a:p>
          <a:p>
            <a:pPr lvl="1"/>
            <a:r>
              <a:rPr lang="en-GB" sz="1600" dirty="0"/>
              <a:t>The audit will focus on reporting key outcomes to showcase what improvements rehabilitation can yield.</a:t>
            </a:r>
          </a:p>
          <a:p>
            <a:pPr lvl="1"/>
            <a:endParaRPr lang="en-GB" sz="1600" dirty="0"/>
          </a:p>
          <a:p>
            <a:pPr lvl="1"/>
            <a:r>
              <a:rPr lang="en-GB" sz="1600" dirty="0"/>
              <a:t>1% point  increase in patients &lt;30 BMI</a:t>
            </a:r>
          </a:p>
          <a:p>
            <a:pPr lvl="1"/>
            <a:endParaRPr lang="en-GB" sz="1600" dirty="0"/>
          </a:p>
          <a:p>
            <a:pPr lvl="1"/>
            <a:r>
              <a:rPr lang="en-GB" sz="1600" dirty="0"/>
              <a:t>A 15% relative reduction of smoking rates (7.8% to 6.6%)</a:t>
            </a:r>
          </a:p>
          <a:p>
            <a:pPr lvl="1"/>
            <a:endParaRPr lang="en-GB" sz="1600" dirty="0"/>
          </a:p>
          <a:p>
            <a:pPr lvl="1"/>
            <a:r>
              <a:rPr lang="en-GB" sz="1600" dirty="0"/>
              <a:t>7% point increase in Normal HADS Anxiety and Depression</a:t>
            </a:r>
          </a:p>
          <a:p>
            <a:pPr lvl="1"/>
            <a:endParaRPr lang="en-GB" sz="1600" dirty="0"/>
          </a:p>
          <a:p>
            <a:pPr lvl="1"/>
            <a:r>
              <a:rPr lang="en-GB" sz="1600" dirty="0"/>
              <a:t>30-32% point increase in Total Chol &lt;4, LDL &lt;2 and physical activity of 30 mins 5 x per week</a:t>
            </a:r>
          </a:p>
          <a:p>
            <a:pPr lvl="1"/>
            <a:endParaRPr lang="en-GB" sz="1400" dirty="0"/>
          </a:p>
          <a:p>
            <a:pPr lvl="1"/>
            <a:endParaRPr lang="en-GB" sz="1400" dirty="0"/>
          </a:p>
          <a:p>
            <a:pPr lvl="1"/>
            <a:endParaRPr lang="en-GB" sz="1400" dirty="0"/>
          </a:p>
        </p:txBody>
      </p:sp>
      <p:pic>
        <p:nvPicPr>
          <p:cNvPr id="4" name="Picture 3">
            <a:extLst>
              <a:ext uri="{FF2B5EF4-FFF2-40B4-BE49-F238E27FC236}">
                <a16:creationId xmlns:a16="http://schemas.microsoft.com/office/drawing/2014/main" id="{CEAEEA19-95FA-341C-B33F-4239C3C67DD1}"/>
              </a:ext>
            </a:extLst>
          </p:cNvPr>
          <p:cNvPicPr>
            <a:picLocks noChangeAspect="1"/>
          </p:cNvPicPr>
          <p:nvPr/>
        </p:nvPicPr>
        <p:blipFill rotWithShape="1">
          <a:blip r:embed="rId3"/>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E14ED475-B186-66B2-B315-C0BA4E311F4F}"/>
              </a:ext>
            </a:extLst>
          </p:cNvPr>
          <p:cNvPicPr>
            <a:picLocks noChangeAspect="1"/>
          </p:cNvPicPr>
          <p:nvPr/>
        </p:nvPicPr>
        <p:blipFill rotWithShape="1">
          <a:blip r:embed="rId3"/>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EB7ECE02-22D5-7C09-18D8-498862291F92}"/>
              </a:ext>
            </a:extLst>
          </p:cNvPr>
          <p:cNvPicPr>
            <a:picLocks noChangeAspect="1"/>
          </p:cNvPicPr>
          <p:nvPr/>
        </p:nvPicPr>
        <p:blipFill>
          <a:blip r:embed="rId4"/>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2865781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CEF33-0794-4496-B276-18396889C391}"/>
              </a:ext>
            </a:extLst>
          </p:cNvPr>
          <p:cNvSpPr>
            <a:spLocks noGrp="1"/>
          </p:cNvSpPr>
          <p:nvPr>
            <p:ph type="title"/>
          </p:nvPr>
        </p:nvSpPr>
        <p:spPr>
          <a:xfrm>
            <a:off x="1775520" y="365127"/>
            <a:ext cx="8641655" cy="975642"/>
          </a:xfrm>
        </p:spPr>
        <p:txBody>
          <a:bodyPr>
            <a:normAutofit fontScale="90000"/>
          </a:bodyPr>
          <a:lstStyle/>
          <a:p>
            <a:r>
              <a:rPr lang="en-US" sz="4000" dirty="0"/>
              <a:t>The Future is Bright</a:t>
            </a:r>
            <a:br>
              <a:rPr lang="en-US" dirty="0"/>
            </a:br>
            <a:endParaRPr lang="en-GB" dirty="0"/>
          </a:p>
        </p:txBody>
      </p:sp>
      <p:sp>
        <p:nvSpPr>
          <p:cNvPr id="3" name="Content Placeholder 2">
            <a:extLst>
              <a:ext uri="{FF2B5EF4-FFF2-40B4-BE49-F238E27FC236}">
                <a16:creationId xmlns:a16="http://schemas.microsoft.com/office/drawing/2014/main" id="{23C767EB-6466-423E-A47E-8E50215FDD3A}"/>
              </a:ext>
            </a:extLst>
          </p:cNvPr>
          <p:cNvSpPr>
            <a:spLocks noGrp="1"/>
          </p:cNvSpPr>
          <p:nvPr>
            <p:ph idx="1"/>
          </p:nvPr>
        </p:nvSpPr>
        <p:spPr>
          <a:xfrm>
            <a:off x="1775520" y="1340769"/>
            <a:ext cx="8641655" cy="4836194"/>
          </a:xfrm>
        </p:spPr>
        <p:txBody>
          <a:bodyPr/>
          <a:lstStyle/>
          <a:p>
            <a:r>
              <a:rPr lang="en-GB" dirty="0"/>
              <a:t>Over the last 10 years, between 2013 till 2023</a:t>
            </a:r>
          </a:p>
          <a:p>
            <a:pPr lvl="1">
              <a:lnSpc>
                <a:spcPct val="150000"/>
              </a:lnSpc>
            </a:pPr>
            <a:r>
              <a:rPr lang="en-GB" dirty="0"/>
              <a:t>Duration has increased on average by 3 weeks</a:t>
            </a:r>
          </a:p>
          <a:p>
            <a:pPr lvl="2">
              <a:lnSpc>
                <a:spcPct val="150000"/>
              </a:lnSpc>
            </a:pPr>
            <a:r>
              <a:rPr lang="en-GB" sz="2400" dirty="0"/>
              <a:t>Was – 9 weeks now at 12 weeks</a:t>
            </a:r>
          </a:p>
          <a:p>
            <a:pPr lvl="1">
              <a:lnSpc>
                <a:spcPct val="150000"/>
              </a:lnSpc>
            </a:pPr>
            <a:r>
              <a:rPr lang="en-GB" dirty="0"/>
              <a:t>Wait times have been reduced by half for all patient groups</a:t>
            </a:r>
          </a:p>
          <a:p>
            <a:pPr lvl="2">
              <a:lnSpc>
                <a:spcPct val="150000"/>
              </a:lnSpc>
            </a:pPr>
            <a:r>
              <a:rPr lang="en-GB" sz="2400" dirty="0"/>
              <a:t>Was – 41 days now at 20 days</a:t>
            </a:r>
          </a:p>
          <a:p>
            <a:pPr lvl="1">
              <a:lnSpc>
                <a:spcPct val="150000"/>
              </a:lnSpc>
            </a:pPr>
            <a:r>
              <a:rPr lang="en-GB" dirty="0"/>
              <a:t>Baseline Assessments have improved by 20% points</a:t>
            </a:r>
          </a:p>
          <a:p>
            <a:pPr lvl="2">
              <a:lnSpc>
                <a:spcPct val="150000"/>
              </a:lnSpc>
            </a:pPr>
            <a:r>
              <a:rPr lang="en-GB" sz="2400" dirty="0"/>
              <a:t>Was - 73% now at 93%</a:t>
            </a:r>
          </a:p>
          <a:p>
            <a:pPr lvl="1"/>
            <a:endParaRPr lang="en-GB" dirty="0"/>
          </a:p>
          <a:p>
            <a:pPr lvl="1"/>
            <a:endParaRPr lang="en-GB" dirty="0"/>
          </a:p>
          <a:p>
            <a:endParaRPr lang="en-GB" dirty="0"/>
          </a:p>
          <a:p>
            <a:endParaRPr lang="en-GB" dirty="0"/>
          </a:p>
        </p:txBody>
      </p:sp>
      <p:pic>
        <p:nvPicPr>
          <p:cNvPr id="4" name="Picture 3">
            <a:extLst>
              <a:ext uri="{FF2B5EF4-FFF2-40B4-BE49-F238E27FC236}">
                <a16:creationId xmlns:a16="http://schemas.microsoft.com/office/drawing/2014/main" id="{C1A2BE49-7BF1-6711-3634-DF65FE6C8730}"/>
              </a:ext>
            </a:extLst>
          </p:cNvPr>
          <p:cNvPicPr>
            <a:picLocks noChangeAspect="1"/>
          </p:cNvPicPr>
          <p:nvPr/>
        </p:nvPicPr>
        <p:blipFill rotWithShape="1">
          <a:blip r:embed="rId2"/>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68B99550-9BA5-78D8-52A4-3289CA40C7B1}"/>
              </a:ext>
            </a:extLst>
          </p:cNvPr>
          <p:cNvPicPr>
            <a:picLocks noChangeAspect="1"/>
          </p:cNvPicPr>
          <p:nvPr/>
        </p:nvPicPr>
        <p:blipFill rotWithShape="1">
          <a:blip r:embed="rId2"/>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A8C57A76-1F01-CD07-4447-92663F0A1151}"/>
              </a:ext>
            </a:extLst>
          </p:cNvPr>
          <p:cNvPicPr>
            <a:picLocks noChangeAspect="1"/>
          </p:cNvPicPr>
          <p:nvPr/>
        </p:nvPicPr>
        <p:blipFill>
          <a:blip r:embed="rId3"/>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420951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F7A1F-19F2-4536-961B-9B741ACCBA1A}"/>
              </a:ext>
            </a:extLst>
          </p:cNvPr>
          <p:cNvSpPr>
            <a:spLocks noGrp="1"/>
          </p:cNvSpPr>
          <p:nvPr>
            <p:ph type="title"/>
          </p:nvPr>
        </p:nvSpPr>
        <p:spPr>
          <a:xfrm>
            <a:off x="1775173" y="260649"/>
            <a:ext cx="8641655" cy="576064"/>
          </a:xfrm>
        </p:spPr>
        <p:txBody>
          <a:bodyPr>
            <a:normAutofit fontScale="90000"/>
          </a:bodyPr>
          <a:lstStyle/>
          <a:p>
            <a:r>
              <a:rPr lang="en-GB" sz="3600" dirty="0"/>
              <a:t>Summary</a:t>
            </a:r>
            <a:endParaRPr lang="en-GB" dirty="0">
              <a:solidFill>
                <a:schemeClr val="bg2">
                  <a:lumMod val="10000"/>
                </a:schemeClr>
              </a:solidFill>
            </a:endParaRPr>
          </a:p>
        </p:txBody>
      </p:sp>
      <p:sp>
        <p:nvSpPr>
          <p:cNvPr id="3" name="Content Placeholder 2">
            <a:extLst>
              <a:ext uri="{FF2B5EF4-FFF2-40B4-BE49-F238E27FC236}">
                <a16:creationId xmlns:a16="http://schemas.microsoft.com/office/drawing/2014/main" id="{153B8321-2212-4FAB-857F-5DF62A21B121}"/>
              </a:ext>
            </a:extLst>
          </p:cNvPr>
          <p:cNvSpPr>
            <a:spLocks noGrp="1"/>
          </p:cNvSpPr>
          <p:nvPr>
            <p:ph idx="1"/>
          </p:nvPr>
        </p:nvSpPr>
        <p:spPr>
          <a:xfrm>
            <a:off x="1775172" y="764704"/>
            <a:ext cx="8641655" cy="5688632"/>
          </a:xfrm>
        </p:spPr>
        <p:txBody>
          <a:bodyPr>
            <a:normAutofit/>
          </a:bodyPr>
          <a:lstStyle/>
          <a:p>
            <a:pPr>
              <a:lnSpc>
                <a:spcPct val="120000"/>
              </a:lnSpc>
            </a:pPr>
            <a:r>
              <a:rPr lang="en-GB" sz="2400" dirty="0"/>
              <a:t>The 2023 NCP_CR shows services are improving</a:t>
            </a:r>
          </a:p>
          <a:p>
            <a:pPr>
              <a:lnSpc>
                <a:spcPct val="120000"/>
              </a:lnSpc>
            </a:pPr>
            <a:r>
              <a:rPr lang="en-GB" sz="2400" dirty="0"/>
              <a:t>Mode of delivery is maintaining diversity, but all services need to adopt a menu approach</a:t>
            </a:r>
          </a:p>
          <a:p>
            <a:pPr>
              <a:lnSpc>
                <a:spcPct val="120000"/>
              </a:lnSpc>
            </a:pPr>
            <a:r>
              <a:rPr lang="en-GB" sz="2400" dirty="0"/>
              <a:t>Multi-disciplinary team is increasing across all services</a:t>
            </a:r>
          </a:p>
          <a:p>
            <a:pPr>
              <a:lnSpc>
                <a:spcPct val="120000"/>
              </a:lnSpc>
            </a:pPr>
            <a:r>
              <a:rPr lang="en-GB" sz="2400" dirty="0"/>
              <a:t>Workforce challenges for services are still very much present</a:t>
            </a:r>
          </a:p>
          <a:p>
            <a:pPr lvl="1">
              <a:lnSpc>
                <a:spcPct val="120000"/>
              </a:lnSpc>
            </a:pPr>
            <a:r>
              <a:rPr lang="en-GB" sz="2000" dirty="0"/>
              <a:t> Three-fifths of services have lost staff</a:t>
            </a:r>
          </a:p>
          <a:p>
            <a:pPr lvl="1">
              <a:lnSpc>
                <a:spcPct val="120000"/>
              </a:lnSpc>
            </a:pPr>
            <a:r>
              <a:rPr lang="en-GB" sz="2000" dirty="0"/>
              <a:t>Many staff were not replaced and even more were replaced at different bands/hours</a:t>
            </a:r>
          </a:p>
          <a:p>
            <a:pPr>
              <a:lnSpc>
                <a:spcPct val="120000"/>
              </a:lnSpc>
            </a:pPr>
            <a:r>
              <a:rPr lang="en-GB" sz="2400" dirty="0"/>
              <a:t>Patient outcomes showcase the benefit CR </a:t>
            </a:r>
            <a:r>
              <a:rPr lang="en-GB" sz="2400" dirty="0">
                <a:solidFill>
                  <a:schemeClr val="tx1"/>
                </a:solidFill>
              </a:rPr>
              <a:t>has on </a:t>
            </a:r>
            <a:r>
              <a:rPr lang="en-GB" sz="2400" dirty="0"/>
              <a:t>routine measures, but reporting is VITAL to continue to monitor services</a:t>
            </a:r>
          </a:p>
          <a:p>
            <a:pPr lvl="1">
              <a:lnSpc>
                <a:spcPct val="120000"/>
              </a:lnSpc>
            </a:pPr>
            <a:endParaRPr lang="en-GB" sz="2000" dirty="0"/>
          </a:p>
          <a:p>
            <a:pPr lvl="1">
              <a:lnSpc>
                <a:spcPct val="120000"/>
              </a:lnSpc>
            </a:pPr>
            <a:endParaRPr lang="en-GB" sz="2000" dirty="0"/>
          </a:p>
          <a:p>
            <a:pPr>
              <a:lnSpc>
                <a:spcPct val="120000"/>
              </a:lnSpc>
            </a:pPr>
            <a:endParaRPr lang="en-GB" sz="2400" dirty="0"/>
          </a:p>
        </p:txBody>
      </p:sp>
      <p:pic>
        <p:nvPicPr>
          <p:cNvPr id="4" name="Picture 3">
            <a:extLst>
              <a:ext uri="{FF2B5EF4-FFF2-40B4-BE49-F238E27FC236}">
                <a16:creationId xmlns:a16="http://schemas.microsoft.com/office/drawing/2014/main" id="{1F8CD422-6B4F-0148-F3E7-1406123BE01C}"/>
              </a:ext>
            </a:extLst>
          </p:cNvPr>
          <p:cNvPicPr>
            <a:picLocks noChangeAspect="1"/>
          </p:cNvPicPr>
          <p:nvPr/>
        </p:nvPicPr>
        <p:blipFill rotWithShape="1">
          <a:blip r:embed="rId3"/>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253A2CA5-7295-0419-0E05-0E823372D133}"/>
              </a:ext>
            </a:extLst>
          </p:cNvPr>
          <p:cNvPicPr>
            <a:picLocks noChangeAspect="1"/>
          </p:cNvPicPr>
          <p:nvPr/>
        </p:nvPicPr>
        <p:blipFill rotWithShape="1">
          <a:blip r:embed="rId3"/>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F2998EEA-4553-3E69-B65F-2D6EAE587F87}"/>
              </a:ext>
            </a:extLst>
          </p:cNvPr>
          <p:cNvPicPr>
            <a:picLocks noChangeAspect="1"/>
          </p:cNvPicPr>
          <p:nvPr/>
        </p:nvPicPr>
        <p:blipFill>
          <a:blip r:embed="rId4"/>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317507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E2CD4-AB27-459A-E100-E31B7244E846}"/>
              </a:ext>
            </a:extLst>
          </p:cNvPr>
          <p:cNvSpPr>
            <a:spLocks noGrp="1"/>
          </p:cNvSpPr>
          <p:nvPr>
            <p:ph type="title"/>
          </p:nvPr>
        </p:nvSpPr>
        <p:spPr/>
        <p:txBody>
          <a:bodyPr/>
          <a:lstStyle/>
          <a:p>
            <a:r>
              <a:rPr lang="en-GB" dirty="0"/>
              <a:t>National Audit of Cardiac Rehabilitation </a:t>
            </a:r>
          </a:p>
        </p:txBody>
      </p:sp>
      <p:sp>
        <p:nvSpPr>
          <p:cNvPr id="3" name="Content Placeholder 2">
            <a:extLst>
              <a:ext uri="{FF2B5EF4-FFF2-40B4-BE49-F238E27FC236}">
                <a16:creationId xmlns:a16="http://schemas.microsoft.com/office/drawing/2014/main" id="{2402EE44-757C-1144-5589-EF1CE0A5C4DE}"/>
              </a:ext>
            </a:extLst>
          </p:cNvPr>
          <p:cNvSpPr>
            <a:spLocks noGrp="1"/>
          </p:cNvSpPr>
          <p:nvPr>
            <p:ph idx="1"/>
          </p:nvPr>
        </p:nvSpPr>
        <p:spPr/>
        <p:txBody>
          <a:bodyPr>
            <a:normAutofit fontScale="92500" lnSpcReduction="10000"/>
          </a:bodyPr>
          <a:lstStyle/>
          <a:p>
            <a:r>
              <a:rPr lang="en-GB" b="0" i="0" dirty="0">
                <a:solidFill>
                  <a:schemeClr val="tx1"/>
                </a:solidFill>
                <a:effectLst/>
              </a:rPr>
              <a:t>The NHS England National Audit of Cardiac Rehabilitation (NACR) is commissioned through NHS Arden &amp; GEM and hosted by the University of York</a:t>
            </a:r>
          </a:p>
          <a:p>
            <a:endParaRPr lang="en-GB" b="0" i="0" dirty="0">
              <a:solidFill>
                <a:schemeClr val="tx1"/>
              </a:solidFill>
              <a:effectLst/>
            </a:endParaRPr>
          </a:p>
          <a:p>
            <a:pPr marL="0" indent="0">
              <a:buNone/>
            </a:pPr>
            <a:r>
              <a:rPr lang="en-GB" dirty="0">
                <a:solidFill>
                  <a:schemeClr val="tx1"/>
                </a:solidFill>
              </a:rPr>
              <a:t>NACR aims to:</a:t>
            </a:r>
          </a:p>
          <a:p>
            <a:r>
              <a:rPr lang="en-GB" dirty="0">
                <a:solidFill>
                  <a:schemeClr val="tx1"/>
                </a:solidFill>
              </a:rPr>
              <a:t>Monitor service quality</a:t>
            </a:r>
          </a:p>
          <a:p>
            <a:r>
              <a:rPr lang="en-GB" dirty="0">
                <a:solidFill>
                  <a:schemeClr val="tx1"/>
                </a:solidFill>
              </a:rPr>
              <a:t>Map the extent of service provision</a:t>
            </a:r>
          </a:p>
          <a:p>
            <a:r>
              <a:rPr lang="en-GB" dirty="0">
                <a:solidFill>
                  <a:schemeClr val="tx1"/>
                </a:solidFill>
              </a:rPr>
              <a:t>Support service improvement</a:t>
            </a:r>
          </a:p>
          <a:p>
            <a:r>
              <a:rPr lang="en-GB" dirty="0">
                <a:solidFill>
                  <a:schemeClr val="tx1"/>
                </a:solidFill>
              </a:rPr>
              <a:t>Audit services to national standards</a:t>
            </a:r>
          </a:p>
          <a:p>
            <a:r>
              <a:rPr lang="en-GB" dirty="0">
                <a:solidFill>
                  <a:schemeClr val="tx1"/>
                </a:solidFill>
              </a:rPr>
              <a:t>Evaluate services based on funding</a:t>
            </a:r>
          </a:p>
        </p:txBody>
      </p:sp>
      <p:pic>
        <p:nvPicPr>
          <p:cNvPr id="4" name="Picture 3">
            <a:extLst>
              <a:ext uri="{FF2B5EF4-FFF2-40B4-BE49-F238E27FC236}">
                <a16:creationId xmlns:a16="http://schemas.microsoft.com/office/drawing/2014/main" id="{F2DE6ACE-0CA5-435D-904A-848601A754A4}"/>
              </a:ext>
            </a:extLst>
          </p:cNvPr>
          <p:cNvPicPr>
            <a:picLocks noChangeAspect="1"/>
          </p:cNvPicPr>
          <p:nvPr/>
        </p:nvPicPr>
        <p:blipFill rotWithShape="1">
          <a:blip r:embed="rId2"/>
          <a:srcRect l="87012" t="27599" r="4326" b="60464"/>
          <a:stretch/>
        </p:blipFill>
        <p:spPr>
          <a:xfrm>
            <a:off x="11533443" y="6324961"/>
            <a:ext cx="687686" cy="533039"/>
          </a:xfrm>
          <a:prstGeom prst="rect">
            <a:avLst/>
          </a:prstGeom>
        </p:spPr>
      </p:pic>
      <p:pic>
        <p:nvPicPr>
          <p:cNvPr id="5" name="Picture 4">
            <a:extLst>
              <a:ext uri="{FF2B5EF4-FFF2-40B4-BE49-F238E27FC236}">
                <a16:creationId xmlns:a16="http://schemas.microsoft.com/office/drawing/2014/main" id="{14DEF564-48D5-A150-BD1C-A76ADE77CC7D}"/>
              </a:ext>
            </a:extLst>
          </p:cNvPr>
          <p:cNvPicPr>
            <a:picLocks noChangeAspect="1"/>
          </p:cNvPicPr>
          <p:nvPr/>
        </p:nvPicPr>
        <p:blipFill>
          <a:blip r:embed="rId3"/>
          <a:stretch>
            <a:fillRect/>
          </a:stretch>
        </p:blipFill>
        <p:spPr>
          <a:xfrm>
            <a:off x="9552384" y="6345517"/>
            <a:ext cx="1689101" cy="512483"/>
          </a:xfrm>
          <a:prstGeom prst="rect">
            <a:avLst/>
          </a:prstGeom>
        </p:spPr>
      </p:pic>
    </p:spTree>
    <p:extLst>
      <p:ext uri="{BB962C8B-B14F-4D97-AF65-F5344CB8AC3E}">
        <p14:creationId xmlns:p14="http://schemas.microsoft.com/office/powerpoint/2010/main" val="1868495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836F3-C8A9-4F15-8A03-4D6A905A1300}"/>
              </a:ext>
            </a:extLst>
          </p:cNvPr>
          <p:cNvSpPr>
            <a:spLocks noGrp="1"/>
          </p:cNvSpPr>
          <p:nvPr>
            <p:ph type="title"/>
          </p:nvPr>
        </p:nvSpPr>
        <p:spPr>
          <a:xfrm>
            <a:off x="1775520" y="836713"/>
            <a:ext cx="7920881" cy="1325563"/>
          </a:xfrm>
        </p:spPr>
        <p:txBody>
          <a:bodyPr>
            <a:normAutofit fontScale="90000"/>
          </a:bodyPr>
          <a:lstStyle/>
          <a:p>
            <a:pPr algn="ctr"/>
            <a:r>
              <a:rPr lang="en-GB" dirty="0">
                <a:solidFill>
                  <a:schemeClr val="tx1"/>
                </a:solidFill>
              </a:rPr>
              <a:t>Thank you for inputting </a:t>
            </a:r>
            <a:br>
              <a:rPr lang="en-GB" dirty="0">
                <a:solidFill>
                  <a:schemeClr val="tx1"/>
                </a:solidFill>
              </a:rPr>
            </a:br>
            <a:r>
              <a:rPr lang="en-GB" dirty="0">
                <a:solidFill>
                  <a:schemeClr val="tx1"/>
                </a:solidFill>
              </a:rPr>
              <a:t>data into NACR </a:t>
            </a:r>
            <a:br>
              <a:rPr lang="en-GB" dirty="0">
                <a:solidFill>
                  <a:schemeClr val="tx1"/>
                </a:solidFill>
              </a:rPr>
            </a:br>
            <a:r>
              <a:rPr lang="en-GB" dirty="0">
                <a:solidFill>
                  <a:schemeClr val="tx1"/>
                </a:solidFill>
              </a:rPr>
              <a:t>Without your input we cannot report if CR quality is meeting minimum standards!</a:t>
            </a:r>
          </a:p>
        </p:txBody>
      </p:sp>
      <p:sp>
        <p:nvSpPr>
          <p:cNvPr id="3" name="Content Placeholder 2">
            <a:extLst>
              <a:ext uri="{FF2B5EF4-FFF2-40B4-BE49-F238E27FC236}">
                <a16:creationId xmlns:a16="http://schemas.microsoft.com/office/drawing/2014/main" id="{AEB5F691-625A-4678-8A70-04AB897CA031}"/>
              </a:ext>
            </a:extLst>
          </p:cNvPr>
          <p:cNvSpPr>
            <a:spLocks noGrp="1"/>
          </p:cNvSpPr>
          <p:nvPr>
            <p:ph idx="1"/>
          </p:nvPr>
        </p:nvSpPr>
        <p:spPr>
          <a:xfrm>
            <a:off x="1775520" y="2924944"/>
            <a:ext cx="8641655" cy="2911178"/>
          </a:xfrm>
        </p:spPr>
        <p:txBody>
          <a:bodyPr>
            <a:normAutofit fontScale="25000" lnSpcReduction="20000"/>
          </a:bodyPr>
          <a:lstStyle/>
          <a:p>
            <a:pPr marL="0" indent="0">
              <a:buNone/>
            </a:pPr>
            <a:endParaRPr lang="en-US" dirty="0">
              <a:hlinkClick r:id="rId2"/>
            </a:endParaRPr>
          </a:p>
          <a:p>
            <a:pPr marL="0" indent="0" algn="ctr">
              <a:buNone/>
            </a:pPr>
            <a:r>
              <a:rPr lang="en-US" sz="8800" dirty="0"/>
              <a:t>Please contact the NACR via</a:t>
            </a:r>
            <a:endParaRPr lang="en-US" sz="8800" dirty="0">
              <a:solidFill>
                <a:srgbClr val="0563C1"/>
              </a:solidFill>
              <a:hlinkClick r:id="rId2">
                <a:extLst>
                  <a:ext uri="{A12FA001-AC4F-418D-AE19-62706E023703}">
                    <ahyp:hlinkClr xmlns:ahyp="http://schemas.microsoft.com/office/drawing/2018/hyperlinkcolor" val="tx"/>
                  </a:ext>
                </a:extLst>
              </a:hlinkClick>
            </a:endParaRPr>
          </a:p>
          <a:p>
            <a:pPr marL="0" indent="0" algn="ctr">
              <a:buNone/>
            </a:pPr>
            <a:endParaRPr lang="en-US" sz="8800" dirty="0">
              <a:solidFill>
                <a:srgbClr val="0563C1"/>
              </a:solidFill>
              <a:hlinkClick r:id="rId2">
                <a:extLst>
                  <a:ext uri="{A12FA001-AC4F-418D-AE19-62706E023703}">
                    <ahyp:hlinkClr xmlns:ahyp="http://schemas.microsoft.com/office/drawing/2018/hyperlinkcolor" val="tx"/>
                  </a:ext>
                </a:extLst>
              </a:hlinkClick>
            </a:endParaRPr>
          </a:p>
          <a:p>
            <a:pPr marL="0" indent="0" algn="ctr">
              <a:buNone/>
            </a:pPr>
            <a:r>
              <a:rPr lang="en-US" sz="8800" dirty="0">
                <a:solidFill>
                  <a:schemeClr val="tx1"/>
                </a:solidFill>
              </a:rPr>
              <a:t>NACR Senior Analyst</a:t>
            </a:r>
            <a:endParaRPr lang="en-US" sz="8800" dirty="0">
              <a:solidFill>
                <a:schemeClr val="tx1"/>
              </a:solidFill>
              <a:hlinkClick r:id="rId2">
                <a:extLst>
                  <a:ext uri="{A12FA001-AC4F-418D-AE19-62706E023703}">
                    <ahyp:hlinkClr xmlns:ahyp="http://schemas.microsoft.com/office/drawing/2018/hyperlinkcolor" val="tx"/>
                  </a:ext>
                </a:extLst>
              </a:hlinkClick>
            </a:endParaRPr>
          </a:p>
          <a:p>
            <a:pPr marL="0" indent="0" algn="ctr">
              <a:buNone/>
            </a:pPr>
            <a:r>
              <a:rPr lang="en-GB" sz="8800" dirty="0">
                <a:hlinkClick r:id="rId3"/>
              </a:rPr>
              <a:t>alexander.harrison@york.ac.uk</a:t>
            </a:r>
            <a:endParaRPr lang="en-GB" sz="8800" dirty="0"/>
          </a:p>
          <a:p>
            <a:pPr marL="0" indent="0" algn="ctr">
              <a:buNone/>
            </a:pPr>
            <a:endParaRPr lang="en-GB" sz="8800" dirty="0"/>
          </a:p>
          <a:p>
            <a:pPr marL="0" indent="0" algn="ctr">
              <a:buNone/>
            </a:pPr>
            <a:r>
              <a:rPr lang="en-GB" sz="8800" dirty="0"/>
              <a:t>NACR Programme Manager</a:t>
            </a:r>
          </a:p>
          <a:p>
            <a:pPr marL="0" indent="0" algn="ctr">
              <a:buNone/>
            </a:pPr>
            <a:r>
              <a:rPr lang="en-GB" sz="8800" dirty="0">
                <a:hlinkClick r:id="rId4"/>
              </a:rPr>
              <a:t>nerina.onion@york.ac.uk</a:t>
            </a:r>
            <a:endParaRPr lang="en-GB" sz="8800" dirty="0"/>
          </a:p>
          <a:p>
            <a:pPr marL="0" indent="0" algn="ctr">
              <a:buNone/>
            </a:pPr>
            <a:endParaRPr lang="en-GB" sz="8800"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 </a:t>
            </a:r>
          </a:p>
          <a:p>
            <a:pPr marL="0" indent="0">
              <a:buNone/>
            </a:pPr>
            <a:endParaRPr lang="en-GB" dirty="0"/>
          </a:p>
        </p:txBody>
      </p:sp>
      <p:pic>
        <p:nvPicPr>
          <p:cNvPr id="4" name="Picture 3">
            <a:extLst>
              <a:ext uri="{FF2B5EF4-FFF2-40B4-BE49-F238E27FC236}">
                <a16:creationId xmlns:a16="http://schemas.microsoft.com/office/drawing/2014/main" id="{F21D0FA0-1380-6BAB-4A65-7AB0976F68CE}"/>
              </a:ext>
            </a:extLst>
          </p:cNvPr>
          <p:cNvPicPr>
            <a:picLocks noChangeAspect="1"/>
          </p:cNvPicPr>
          <p:nvPr/>
        </p:nvPicPr>
        <p:blipFill rotWithShape="1">
          <a:blip r:embed="rId5"/>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D9C7A464-88C5-5B06-E67F-00CA366B0951}"/>
              </a:ext>
            </a:extLst>
          </p:cNvPr>
          <p:cNvPicPr>
            <a:picLocks noChangeAspect="1"/>
          </p:cNvPicPr>
          <p:nvPr/>
        </p:nvPicPr>
        <p:blipFill rotWithShape="1">
          <a:blip r:embed="rId5"/>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5AA02E5A-67EE-129F-0126-6CF1B135C526}"/>
              </a:ext>
            </a:extLst>
          </p:cNvPr>
          <p:cNvPicPr>
            <a:picLocks noChangeAspect="1"/>
          </p:cNvPicPr>
          <p:nvPr/>
        </p:nvPicPr>
        <p:blipFill>
          <a:blip r:embed="rId6"/>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1669581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DDFB6-A824-0327-B165-93560A477C7E}"/>
              </a:ext>
            </a:extLst>
          </p:cNvPr>
          <p:cNvSpPr>
            <a:spLocks noGrp="1"/>
          </p:cNvSpPr>
          <p:nvPr>
            <p:ph type="title"/>
          </p:nvPr>
        </p:nvSpPr>
        <p:spPr/>
        <p:txBody>
          <a:bodyPr/>
          <a:lstStyle/>
          <a:p>
            <a:r>
              <a:rPr lang="en-GB" dirty="0"/>
              <a:t>Presentation Summary</a:t>
            </a:r>
          </a:p>
        </p:txBody>
      </p:sp>
      <p:sp>
        <p:nvSpPr>
          <p:cNvPr id="3" name="Content Placeholder 2">
            <a:extLst>
              <a:ext uri="{FF2B5EF4-FFF2-40B4-BE49-F238E27FC236}">
                <a16:creationId xmlns:a16="http://schemas.microsoft.com/office/drawing/2014/main" id="{D8375B41-60DE-1DEE-D4DE-531F99694E62}"/>
              </a:ext>
            </a:extLst>
          </p:cNvPr>
          <p:cNvSpPr>
            <a:spLocks noGrp="1"/>
          </p:cNvSpPr>
          <p:nvPr>
            <p:ph idx="1"/>
          </p:nvPr>
        </p:nvSpPr>
        <p:spPr>
          <a:xfrm>
            <a:off x="1760347" y="1622970"/>
            <a:ext cx="8641655" cy="4326310"/>
          </a:xfrm>
        </p:spPr>
        <p:txBody>
          <a:bodyPr>
            <a:normAutofit lnSpcReduction="10000"/>
          </a:bodyPr>
          <a:lstStyle/>
          <a:p>
            <a:r>
              <a:rPr lang="en-GB" dirty="0"/>
              <a:t>Updates from England and Northern Ireland</a:t>
            </a:r>
          </a:p>
          <a:p>
            <a:endParaRPr lang="en-GB" dirty="0"/>
          </a:p>
          <a:p>
            <a:r>
              <a:rPr lang="en-GB" dirty="0"/>
              <a:t>2023 Certification Overview</a:t>
            </a:r>
          </a:p>
          <a:p>
            <a:pPr marL="457200" lvl="1" indent="0">
              <a:buNone/>
            </a:pPr>
            <a:endParaRPr lang="en-GB" dirty="0"/>
          </a:p>
          <a:p>
            <a:r>
              <a:rPr lang="en-GB" dirty="0"/>
              <a:t>Mode of Delivery Changes</a:t>
            </a:r>
          </a:p>
          <a:p>
            <a:endParaRPr lang="en-GB" dirty="0"/>
          </a:p>
          <a:p>
            <a:r>
              <a:rPr lang="en-GB" dirty="0"/>
              <a:t>Workforce Challenges</a:t>
            </a:r>
          </a:p>
          <a:p>
            <a:endParaRPr lang="en-GB" dirty="0"/>
          </a:p>
          <a:p>
            <a:r>
              <a:rPr lang="en-GB" dirty="0"/>
              <a:t>The Future of Rehabilitation – Looking toward 2030</a:t>
            </a:r>
          </a:p>
          <a:p>
            <a:endParaRPr lang="en-GB" dirty="0"/>
          </a:p>
        </p:txBody>
      </p:sp>
      <p:pic>
        <p:nvPicPr>
          <p:cNvPr id="4" name="Picture 3">
            <a:extLst>
              <a:ext uri="{FF2B5EF4-FFF2-40B4-BE49-F238E27FC236}">
                <a16:creationId xmlns:a16="http://schemas.microsoft.com/office/drawing/2014/main" id="{9CD49BB7-CB5B-E8CD-DEE0-A538ADA69711}"/>
              </a:ext>
            </a:extLst>
          </p:cNvPr>
          <p:cNvPicPr>
            <a:picLocks noChangeAspect="1"/>
          </p:cNvPicPr>
          <p:nvPr/>
        </p:nvPicPr>
        <p:blipFill rotWithShape="1">
          <a:blip r:embed="rId3"/>
          <a:srcRect l="87012" t="27599" r="4326" b="60464"/>
          <a:stretch/>
        </p:blipFill>
        <p:spPr>
          <a:xfrm>
            <a:off x="11504314" y="6324961"/>
            <a:ext cx="687686" cy="533039"/>
          </a:xfrm>
          <a:prstGeom prst="rect">
            <a:avLst/>
          </a:prstGeom>
        </p:spPr>
      </p:pic>
      <p:pic>
        <p:nvPicPr>
          <p:cNvPr id="5" name="Picture 4">
            <a:extLst>
              <a:ext uri="{FF2B5EF4-FFF2-40B4-BE49-F238E27FC236}">
                <a16:creationId xmlns:a16="http://schemas.microsoft.com/office/drawing/2014/main" id="{A06AB041-993F-05F8-DEFC-10DC8EF0FCCB}"/>
              </a:ext>
            </a:extLst>
          </p:cNvPr>
          <p:cNvPicPr>
            <a:picLocks noChangeAspect="1"/>
          </p:cNvPicPr>
          <p:nvPr/>
        </p:nvPicPr>
        <p:blipFill>
          <a:blip r:embed="rId4"/>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3357398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74DB9-7FFD-E193-BA5C-CE0E05FE65E3}"/>
              </a:ext>
            </a:extLst>
          </p:cNvPr>
          <p:cNvSpPr>
            <a:spLocks noGrp="1"/>
          </p:cNvSpPr>
          <p:nvPr>
            <p:ph type="title"/>
          </p:nvPr>
        </p:nvSpPr>
        <p:spPr/>
        <p:txBody>
          <a:bodyPr/>
          <a:lstStyle/>
          <a:p>
            <a:r>
              <a:rPr lang="en-GB" dirty="0"/>
              <a:t>England</a:t>
            </a:r>
          </a:p>
        </p:txBody>
      </p:sp>
      <p:sp>
        <p:nvSpPr>
          <p:cNvPr id="3" name="Content Placeholder 2">
            <a:extLst>
              <a:ext uri="{FF2B5EF4-FFF2-40B4-BE49-F238E27FC236}">
                <a16:creationId xmlns:a16="http://schemas.microsoft.com/office/drawing/2014/main" id="{386462A5-D3CD-6421-3C1B-00DB26061829}"/>
              </a:ext>
            </a:extLst>
          </p:cNvPr>
          <p:cNvSpPr>
            <a:spLocks noGrp="1"/>
          </p:cNvSpPr>
          <p:nvPr>
            <p:ph idx="1"/>
          </p:nvPr>
        </p:nvSpPr>
        <p:spPr/>
        <p:txBody>
          <a:bodyPr>
            <a:normAutofit/>
          </a:bodyPr>
          <a:lstStyle/>
          <a:p>
            <a:r>
              <a:rPr lang="en-GB" dirty="0"/>
              <a:t>Unique two-year funding stream to influence</a:t>
            </a:r>
          </a:p>
          <a:p>
            <a:pPr lvl="1"/>
            <a:r>
              <a:rPr lang="en-GB" dirty="0"/>
              <a:t>Service delivery – such as utili</a:t>
            </a:r>
            <a:r>
              <a:rPr lang="en-GB" dirty="0">
                <a:solidFill>
                  <a:schemeClr val="tx1"/>
                </a:solidFill>
              </a:rPr>
              <a:t>s</a:t>
            </a:r>
            <a:r>
              <a:rPr lang="en-GB" dirty="0"/>
              <a:t>ation of new modes, improving workforce skills and widening the patient profile served</a:t>
            </a:r>
          </a:p>
          <a:p>
            <a:pPr lvl="1"/>
            <a:endParaRPr lang="en-GB" dirty="0"/>
          </a:p>
          <a:p>
            <a:pPr lvl="1"/>
            <a:r>
              <a:rPr lang="en-GB" dirty="0"/>
              <a:t>Input of NACR data – overcoming data entry issues and importing from local system</a:t>
            </a:r>
          </a:p>
          <a:p>
            <a:pPr lvl="1"/>
            <a:endParaRPr lang="en-GB" dirty="0"/>
          </a:p>
          <a:p>
            <a:r>
              <a:rPr lang="en-GB" dirty="0">
                <a:solidFill>
                  <a:schemeClr val="tx1"/>
                </a:solidFill>
              </a:rPr>
              <a:t>Also data has been shared for the first time on Model Hospital Systems and will be on </a:t>
            </a:r>
            <a:r>
              <a:rPr lang="en-GB" dirty="0" err="1">
                <a:solidFill>
                  <a:schemeClr val="tx1"/>
                </a:solidFill>
              </a:rPr>
              <a:t>FutureNHS</a:t>
            </a:r>
            <a:r>
              <a:rPr lang="en-GB" dirty="0">
                <a:solidFill>
                  <a:schemeClr val="tx1"/>
                </a:solidFill>
              </a:rPr>
              <a:t> to help inform delivery.</a:t>
            </a:r>
          </a:p>
          <a:p>
            <a:pPr marL="0" indent="0">
              <a:buNone/>
            </a:pPr>
            <a:endParaRPr lang="en-GB" dirty="0"/>
          </a:p>
          <a:p>
            <a:pPr lvl="1"/>
            <a:endParaRPr lang="en-GB" dirty="0"/>
          </a:p>
        </p:txBody>
      </p:sp>
      <p:pic>
        <p:nvPicPr>
          <p:cNvPr id="4" name="Picture 3">
            <a:extLst>
              <a:ext uri="{FF2B5EF4-FFF2-40B4-BE49-F238E27FC236}">
                <a16:creationId xmlns:a16="http://schemas.microsoft.com/office/drawing/2014/main" id="{F326ECA2-39EF-4D62-6C6E-5ACF5B832709}"/>
              </a:ext>
            </a:extLst>
          </p:cNvPr>
          <p:cNvPicPr>
            <a:picLocks noChangeAspect="1"/>
          </p:cNvPicPr>
          <p:nvPr/>
        </p:nvPicPr>
        <p:blipFill rotWithShape="1">
          <a:blip r:embed="rId2"/>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2784CCC8-8810-477F-8CA9-083EF6DF907E}"/>
              </a:ext>
            </a:extLst>
          </p:cNvPr>
          <p:cNvPicPr>
            <a:picLocks noChangeAspect="1"/>
          </p:cNvPicPr>
          <p:nvPr/>
        </p:nvPicPr>
        <p:blipFill rotWithShape="1">
          <a:blip r:embed="rId2"/>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6A0A5CBB-2CD0-9B9A-75DC-E4B345ACE234}"/>
              </a:ext>
            </a:extLst>
          </p:cNvPr>
          <p:cNvPicPr>
            <a:picLocks noChangeAspect="1"/>
          </p:cNvPicPr>
          <p:nvPr/>
        </p:nvPicPr>
        <p:blipFill>
          <a:blip r:embed="rId3"/>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1461319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45906-1EE1-60BD-FA36-CDEAA9B02C77}"/>
              </a:ext>
            </a:extLst>
          </p:cNvPr>
          <p:cNvSpPr>
            <a:spLocks noGrp="1"/>
          </p:cNvSpPr>
          <p:nvPr>
            <p:ph type="title"/>
          </p:nvPr>
        </p:nvSpPr>
        <p:spPr/>
        <p:txBody>
          <a:bodyPr/>
          <a:lstStyle/>
          <a:p>
            <a:r>
              <a:rPr lang="en-GB" dirty="0"/>
              <a:t>Northern Ireland</a:t>
            </a:r>
          </a:p>
        </p:txBody>
      </p:sp>
      <p:sp>
        <p:nvSpPr>
          <p:cNvPr id="3" name="Content Placeholder 2">
            <a:extLst>
              <a:ext uri="{FF2B5EF4-FFF2-40B4-BE49-F238E27FC236}">
                <a16:creationId xmlns:a16="http://schemas.microsoft.com/office/drawing/2014/main" id="{57DFD43C-1C9D-AF2C-FAA8-C129A7FDEF83}"/>
              </a:ext>
            </a:extLst>
          </p:cNvPr>
          <p:cNvSpPr>
            <a:spLocks noGrp="1"/>
          </p:cNvSpPr>
          <p:nvPr>
            <p:ph idx="1"/>
          </p:nvPr>
        </p:nvSpPr>
        <p:spPr>
          <a:xfrm>
            <a:off x="983432" y="1484785"/>
            <a:ext cx="9433743" cy="4692179"/>
          </a:xfrm>
        </p:spPr>
        <p:txBody>
          <a:bodyPr>
            <a:normAutofit lnSpcReduction="10000"/>
          </a:bodyPr>
          <a:lstStyle/>
          <a:p>
            <a:r>
              <a:rPr lang="en-GB" dirty="0">
                <a:solidFill>
                  <a:srgbClr val="222222"/>
                </a:solidFill>
              </a:rPr>
              <a:t>T</a:t>
            </a:r>
            <a:r>
              <a:rPr lang="en-GB" b="0" i="0" dirty="0">
                <a:solidFill>
                  <a:srgbClr val="222222"/>
                </a:solidFill>
                <a:effectLst/>
              </a:rPr>
              <a:t>ask and Finish Group on CR and Heart Failure over a 12-month period </a:t>
            </a:r>
          </a:p>
          <a:p>
            <a:pPr lvl="1"/>
            <a:r>
              <a:rPr lang="en-GB" b="0" i="0" dirty="0">
                <a:solidFill>
                  <a:srgbClr val="222222"/>
                </a:solidFill>
                <a:effectLst/>
              </a:rPr>
              <a:t>Standardising and improving CR across NI </a:t>
            </a:r>
          </a:p>
          <a:p>
            <a:pPr lvl="1"/>
            <a:endParaRPr lang="en-GB" b="0" i="0" dirty="0">
              <a:solidFill>
                <a:srgbClr val="222222"/>
              </a:solidFill>
              <a:effectLst/>
            </a:endParaRPr>
          </a:p>
          <a:p>
            <a:pPr lvl="1"/>
            <a:r>
              <a:rPr lang="en-GB" b="0" i="0" dirty="0">
                <a:solidFill>
                  <a:srgbClr val="222222"/>
                </a:solidFill>
                <a:effectLst/>
              </a:rPr>
              <a:t>Identify the resources required to assist Trusts in achieving this</a:t>
            </a:r>
          </a:p>
          <a:p>
            <a:pPr lvl="1"/>
            <a:endParaRPr lang="en-GB" b="0" i="0" dirty="0">
              <a:solidFill>
                <a:srgbClr val="222222"/>
              </a:solidFill>
              <a:effectLst/>
            </a:endParaRPr>
          </a:p>
          <a:p>
            <a:pPr lvl="1"/>
            <a:r>
              <a:rPr lang="en-GB" dirty="0">
                <a:solidFill>
                  <a:srgbClr val="222222"/>
                </a:solidFill>
              </a:rPr>
              <a:t>Increase access rate for eligible patients</a:t>
            </a:r>
          </a:p>
          <a:p>
            <a:pPr lvl="1"/>
            <a:endParaRPr lang="en-GB" dirty="0">
              <a:solidFill>
                <a:srgbClr val="222222"/>
              </a:solidFill>
            </a:endParaRPr>
          </a:p>
          <a:p>
            <a:r>
              <a:rPr lang="en-GB" dirty="0"/>
              <a:t>Unification of data entry across all systems in cardiovascular care</a:t>
            </a:r>
          </a:p>
          <a:p>
            <a:pPr lvl="1"/>
            <a:r>
              <a:rPr lang="en-GB" dirty="0"/>
              <a:t>Reduce administrator’s time and workload</a:t>
            </a:r>
          </a:p>
          <a:p>
            <a:pPr lvl="1"/>
            <a:r>
              <a:rPr lang="en-GB" dirty="0"/>
              <a:t>Standardise entry</a:t>
            </a:r>
          </a:p>
        </p:txBody>
      </p:sp>
      <p:pic>
        <p:nvPicPr>
          <p:cNvPr id="4" name="Picture 3">
            <a:extLst>
              <a:ext uri="{FF2B5EF4-FFF2-40B4-BE49-F238E27FC236}">
                <a16:creationId xmlns:a16="http://schemas.microsoft.com/office/drawing/2014/main" id="{9B04D737-4A48-B918-F6DC-DFA135089DC9}"/>
              </a:ext>
            </a:extLst>
          </p:cNvPr>
          <p:cNvPicPr>
            <a:picLocks noChangeAspect="1"/>
          </p:cNvPicPr>
          <p:nvPr/>
        </p:nvPicPr>
        <p:blipFill rotWithShape="1">
          <a:blip r:embed="rId2"/>
          <a:srcRect l="87012" t="27599" r="4326" b="60464"/>
          <a:stretch/>
        </p:blipFill>
        <p:spPr>
          <a:xfrm>
            <a:off x="9980314" y="6324962"/>
            <a:ext cx="687686" cy="533039"/>
          </a:xfrm>
          <a:prstGeom prst="rect">
            <a:avLst/>
          </a:prstGeom>
        </p:spPr>
      </p:pic>
      <p:pic>
        <p:nvPicPr>
          <p:cNvPr id="5" name="Picture 4">
            <a:extLst>
              <a:ext uri="{FF2B5EF4-FFF2-40B4-BE49-F238E27FC236}">
                <a16:creationId xmlns:a16="http://schemas.microsoft.com/office/drawing/2014/main" id="{A95E7755-1144-C8A7-E171-7D757EAEC715}"/>
              </a:ext>
            </a:extLst>
          </p:cNvPr>
          <p:cNvPicPr>
            <a:picLocks noChangeAspect="1"/>
          </p:cNvPicPr>
          <p:nvPr/>
        </p:nvPicPr>
        <p:blipFill rotWithShape="1">
          <a:blip r:embed="rId2"/>
          <a:srcRect l="87012" t="27599" r="4326" b="60464"/>
          <a:stretch/>
        </p:blipFill>
        <p:spPr>
          <a:xfrm>
            <a:off x="11504314" y="6324961"/>
            <a:ext cx="687686" cy="533039"/>
          </a:xfrm>
          <a:prstGeom prst="rect">
            <a:avLst/>
          </a:prstGeom>
        </p:spPr>
      </p:pic>
      <p:pic>
        <p:nvPicPr>
          <p:cNvPr id="6" name="Picture 5">
            <a:extLst>
              <a:ext uri="{FF2B5EF4-FFF2-40B4-BE49-F238E27FC236}">
                <a16:creationId xmlns:a16="http://schemas.microsoft.com/office/drawing/2014/main" id="{1A6E1802-ED8A-44F5-E4BB-34117C5053E5}"/>
              </a:ext>
            </a:extLst>
          </p:cNvPr>
          <p:cNvPicPr>
            <a:picLocks noChangeAspect="1"/>
          </p:cNvPicPr>
          <p:nvPr/>
        </p:nvPicPr>
        <p:blipFill>
          <a:blip r:embed="rId3"/>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243380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857D0-9D06-877E-D02E-4C3C8D045D32}"/>
              </a:ext>
            </a:extLst>
          </p:cNvPr>
          <p:cNvSpPr>
            <a:spLocks noGrp="1"/>
          </p:cNvSpPr>
          <p:nvPr>
            <p:ph type="title"/>
          </p:nvPr>
        </p:nvSpPr>
        <p:spPr/>
        <p:txBody>
          <a:bodyPr>
            <a:normAutofit/>
          </a:bodyPr>
          <a:lstStyle/>
          <a:p>
            <a:r>
              <a:rPr lang="en-GB" dirty="0"/>
              <a:t>2023 Certification Overview</a:t>
            </a:r>
          </a:p>
        </p:txBody>
      </p:sp>
      <p:graphicFrame>
        <p:nvGraphicFramePr>
          <p:cNvPr id="5" name="Content Placeholder 4">
            <a:extLst>
              <a:ext uri="{FF2B5EF4-FFF2-40B4-BE49-F238E27FC236}">
                <a16:creationId xmlns:a16="http://schemas.microsoft.com/office/drawing/2014/main" id="{8BA4D0EE-1A78-9A25-C476-921176AB24A2}"/>
              </a:ext>
            </a:extLst>
          </p:cNvPr>
          <p:cNvGraphicFramePr>
            <a:graphicFrameLocks noGrp="1"/>
          </p:cNvGraphicFramePr>
          <p:nvPr>
            <p:ph idx="1"/>
            <p:extLst>
              <p:ext uri="{D42A27DB-BD31-4B8C-83A1-F6EECF244321}">
                <p14:modId xmlns:p14="http://schemas.microsoft.com/office/powerpoint/2010/main" val="3021327495"/>
              </p:ext>
            </p:extLst>
          </p:nvPr>
        </p:nvGraphicFramePr>
        <p:xfrm>
          <a:off x="1775520" y="2060849"/>
          <a:ext cx="8641655" cy="4195041"/>
        </p:xfrm>
        <a:graphic>
          <a:graphicData uri="http://schemas.openxmlformats.org/drawingml/2006/table">
            <a:tbl>
              <a:tblPr firstRow="1" firstCol="1" bandRow="1">
                <a:tableStyleId>{5C22544A-7EE6-4342-B048-85BDC9FD1C3A}</a:tableStyleId>
              </a:tblPr>
              <a:tblGrid>
                <a:gridCol w="1872209">
                  <a:extLst>
                    <a:ext uri="{9D8B030D-6E8A-4147-A177-3AD203B41FA5}">
                      <a16:colId xmlns:a16="http://schemas.microsoft.com/office/drawing/2014/main" val="4254840631"/>
                    </a:ext>
                  </a:extLst>
                </a:gridCol>
                <a:gridCol w="1872208">
                  <a:extLst>
                    <a:ext uri="{9D8B030D-6E8A-4147-A177-3AD203B41FA5}">
                      <a16:colId xmlns:a16="http://schemas.microsoft.com/office/drawing/2014/main" val="1880061117"/>
                    </a:ext>
                  </a:extLst>
                </a:gridCol>
                <a:gridCol w="1944216">
                  <a:extLst>
                    <a:ext uri="{9D8B030D-6E8A-4147-A177-3AD203B41FA5}">
                      <a16:colId xmlns:a16="http://schemas.microsoft.com/office/drawing/2014/main" val="4183530882"/>
                    </a:ext>
                  </a:extLst>
                </a:gridCol>
                <a:gridCol w="1429556">
                  <a:extLst>
                    <a:ext uri="{9D8B030D-6E8A-4147-A177-3AD203B41FA5}">
                      <a16:colId xmlns:a16="http://schemas.microsoft.com/office/drawing/2014/main" val="900893729"/>
                    </a:ext>
                  </a:extLst>
                </a:gridCol>
                <a:gridCol w="1523466">
                  <a:extLst>
                    <a:ext uri="{9D8B030D-6E8A-4147-A177-3AD203B41FA5}">
                      <a16:colId xmlns:a16="http://schemas.microsoft.com/office/drawing/2014/main" val="585994839"/>
                    </a:ext>
                  </a:extLst>
                </a:gridCol>
              </a:tblGrid>
              <a:tr h="780896">
                <a:tc gridSpan="5">
                  <a:txBody>
                    <a:bodyPr/>
                    <a:lstStyle/>
                    <a:p>
                      <a:pPr algn="ctr">
                        <a:lnSpc>
                          <a:spcPct val="107000"/>
                        </a:lnSpc>
                        <a:spcAft>
                          <a:spcPts val="800"/>
                        </a:spcAft>
                      </a:pPr>
                      <a:r>
                        <a:rPr lang="en-GB" sz="1800" b="1" dirty="0">
                          <a:solidFill>
                            <a:schemeClr val="tx1"/>
                          </a:solidFill>
                          <a:effectLst/>
                        </a:rPr>
                        <a:t>NCP_CR certification status for all CR programmes across England, Northern Ireland and Wales</a:t>
                      </a:r>
                      <a:endParaRPr lang="en-GB"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79302200"/>
                  </a:ext>
                </a:extLst>
              </a:tr>
              <a:tr h="412704">
                <a:tc>
                  <a:txBody>
                    <a:bodyPr/>
                    <a:lstStyle/>
                    <a:p>
                      <a:pPr algn="ctr">
                        <a:lnSpc>
                          <a:spcPct val="107000"/>
                        </a:lnSpc>
                        <a:spcAft>
                          <a:spcPts val="800"/>
                        </a:spcAft>
                      </a:pPr>
                      <a:r>
                        <a:rPr lang="en-GB" sz="1800" b="1" dirty="0">
                          <a:solidFill>
                            <a:schemeClr val="tx1"/>
                          </a:solidFill>
                          <a:effectLst/>
                        </a:rPr>
                        <a:t> </a:t>
                      </a:r>
                      <a:endParaRPr lang="en-GB"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England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programmes =188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Northern Ireland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programmes =9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Wales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programmes =12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UK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programmes =209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00780157"/>
                  </a:ext>
                </a:extLst>
              </a:tr>
              <a:tr h="532144">
                <a:tc>
                  <a:txBody>
                    <a:bodyPr/>
                    <a:lstStyle/>
                    <a:p>
                      <a:pPr>
                        <a:lnSpc>
                          <a:spcPct val="107000"/>
                        </a:lnSpc>
                        <a:spcAft>
                          <a:spcPts val="800"/>
                        </a:spcAft>
                      </a:pPr>
                      <a:r>
                        <a:rPr lang="en-GB" sz="1800" b="0" dirty="0">
                          <a:solidFill>
                            <a:schemeClr val="tx1"/>
                          </a:solidFill>
                          <a:effectLst/>
                        </a:rPr>
                        <a:t>Green certified</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74 (39%)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(22%)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 (58%)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83 (40%)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912122"/>
                  </a:ext>
                </a:extLst>
              </a:tr>
              <a:tr h="412704">
                <a:tc>
                  <a:txBody>
                    <a:bodyPr/>
                    <a:lstStyle/>
                    <a:p>
                      <a:pPr>
                        <a:lnSpc>
                          <a:spcPct val="107000"/>
                        </a:lnSpc>
                        <a:spcAft>
                          <a:spcPts val="800"/>
                        </a:spcAft>
                      </a:pPr>
                      <a:r>
                        <a:rPr lang="en-GB" sz="1800" b="0" dirty="0">
                          <a:solidFill>
                            <a:schemeClr val="tx1"/>
                          </a:solidFill>
                          <a:effectLst/>
                        </a:rPr>
                        <a:t>Amber</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60 (32%)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 (78%)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(33%)</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71 (34%)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7153026"/>
                  </a:ext>
                </a:extLst>
              </a:tr>
              <a:tr h="412704">
                <a:tc>
                  <a:txBody>
                    <a:bodyPr/>
                    <a:lstStyle/>
                    <a:p>
                      <a:pPr>
                        <a:lnSpc>
                          <a:spcPct val="107000"/>
                        </a:lnSpc>
                        <a:spcAft>
                          <a:spcPts val="800"/>
                        </a:spcAft>
                      </a:pPr>
                      <a:r>
                        <a:rPr lang="en-GB" sz="1800" b="0" dirty="0">
                          <a:solidFill>
                            <a:schemeClr val="tx1"/>
                          </a:solidFill>
                          <a:effectLst/>
                        </a:rPr>
                        <a:t>Red</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36 (19%)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36 (17%)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3330159"/>
                  </a:ext>
                </a:extLst>
              </a:tr>
              <a:tr h="412704">
                <a:tc>
                  <a:txBody>
                    <a:bodyPr/>
                    <a:lstStyle/>
                    <a:p>
                      <a:pPr>
                        <a:lnSpc>
                          <a:spcPct val="107000"/>
                        </a:lnSpc>
                        <a:spcAft>
                          <a:spcPts val="800"/>
                        </a:spcAft>
                      </a:pPr>
                      <a:r>
                        <a:rPr lang="en-GB" sz="1800" b="0" dirty="0">
                          <a:solidFill>
                            <a:schemeClr val="tx1"/>
                          </a:solidFill>
                          <a:effectLst/>
                        </a:rPr>
                        <a:t>Fail</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 (0%)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4561532"/>
                  </a:ext>
                </a:extLst>
              </a:tr>
              <a:tr h="0">
                <a:tc gridSpan="5">
                  <a:txBody>
                    <a:bodyPr/>
                    <a:lstStyle/>
                    <a:p>
                      <a:pPr algn="ctr">
                        <a:lnSpc>
                          <a:spcPct val="107000"/>
                        </a:lnSpc>
                        <a:spcAft>
                          <a:spcPts val="800"/>
                        </a:spcAft>
                      </a:pPr>
                      <a:r>
                        <a:rPr lang="en-GB" sz="1600" b="0" i="1" dirty="0">
                          <a:solidFill>
                            <a:schemeClr val="tx1"/>
                          </a:solidFill>
                          <a:effectLst/>
                        </a:rPr>
                        <a:t>Green certified (7 standards met), Amber (4 to 6 standards met), Red (1 to 3 standards met) and Fail (0 standards met)</a:t>
                      </a:r>
                      <a:endParaRPr lang="en-GB" sz="1600" b="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5049344"/>
                  </a:ext>
                </a:extLst>
              </a:tr>
            </a:tbl>
          </a:graphicData>
        </a:graphic>
      </p:graphicFrame>
      <p:pic>
        <p:nvPicPr>
          <p:cNvPr id="7" name="Picture 6">
            <a:extLst>
              <a:ext uri="{FF2B5EF4-FFF2-40B4-BE49-F238E27FC236}">
                <a16:creationId xmlns:a16="http://schemas.microsoft.com/office/drawing/2014/main" id="{2C7BC9F5-06A2-2859-29B4-43023B7D4021}"/>
              </a:ext>
            </a:extLst>
          </p:cNvPr>
          <p:cNvPicPr>
            <a:picLocks noChangeAspect="1"/>
          </p:cNvPicPr>
          <p:nvPr/>
        </p:nvPicPr>
        <p:blipFill rotWithShape="1">
          <a:blip r:embed="rId3"/>
          <a:srcRect l="87012" t="27599" r="4326" b="60464"/>
          <a:stretch/>
        </p:blipFill>
        <p:spPr>
          <a:xfrm>
            <a:off x="9980314" y="6324962"/>
            <a:ext cx="687686" cy="533039"/>
          </a:xfrm>
          <a:prstGeom prst="rect">
            <a:avLst/>
          </a:prstGeom>
        </p:spPr>
      </p:pic>
      <p:pic>
        <p:nvPicPr>
          <p:cNvPr id="3" name="Picture 2">
            <a:extLst>
              <a:ext uri="{FF2B5EF4-FFF2-40B4-BE49-F238E27FC236}">
                <a16:creationId xmlns:a16="http://schemas.microsoft.com/office/drawing/2014/main" id="{92321032-BD65-B472-A2F6-C80504159BCF}"/>
              </a:ext>
            </a:extLst>
          </p:cNvPr>
          <p:cNvPicPr>
            <a:picLocks noChangeAspect="1"/>
          </p:cNvPicPr>
          <p:nvPr/>
        </p:nvPicPr>
        <p:blipFill rotWithShape="1">
          <a:blip r:embed="rId3"/>
          <a:srcRect l="87012" t="27599" r="4326" b="60464"/>
          <a:stretch/>
        </p:blipFill>
        <p:spPr>
          <a:xfrm>
            <a:off x="11504314" y="6324961"/>
            <a:ext cx="687686" cy="533039"/>
          </a:xfrm>
          <a:prstGeom prst="rect">
            <a:avLst/>
          </a:prstGeom>
        </p:spPr>
      </p:pic>
      <p:pic>
        <p:nvPicPr>
          <p:cNvPr id="4" name="Picture 3">
            <a:extLst>
              <a:ext uri="{FF2B5EF4-FFF2-40B4-BE49-F238E27FC236}">
                <a16:creationId xmlns:a16="http://schemas.microsoft.com/office/drawing/2014/main" id="{3E42285D-030E-4DEC-B82D-F97EBCA3B6A6}"/>
              </a:ext>
            </a:extLst>
          </p:cNvPr>
          <p:cNvPicPr>
            <a:picLocks noChangeAspect="1"/>
          </p:cNvPicPr>
          <p:nvPr/>
        </p:nvPicPr>
        <p:blipFill>
          <a:blip r:embed="rId4"/>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3896001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3CE99-0560-4221-FC0D-8FDE062EB1A5}"/>
              </a:ext>
            </a:extLst>
          </p:cNvPr>
          <p:cNvSpPr>
            <a:spLocks noGrp="1"/>
          </p:cNvSpPr>
          <p:nvPr>
            <p:ph type="title"/>
          </p:nvPr>
        </p:nvSpPr>
        <p:spPr/>
        <p:txBody>
          <a:bodyPr/>
          <a:lstStyle/>
          <a:p>
            <a:r>
              <a:rPr lang="en-GB" dirty="0"/>
              <a:t>2023 Certification Overview</a:t>
            </a:r>
            <a:br>
              <a:rPr lang="en-GB" dirty="0"/>
            </a:br>
            <a:r>
              <a:rPr lang="en-GB" dirty="0"/>
              <a:t>England</a:t>
            </a:r>
          </a:p>
        </p:txBody>
      </p:sp>
      <p:sp>
        <p:nvSpPr>
          <p:cNvPr id="3" name="Content Placeholder 2">
            <a:extLst>
              <a:ext uri="{FF2B5EF4-FFF2-40B4-BE49-F238E27FC236}">
                <a16:creationId xmlns:a16="http://schemas.microsoft.com/office/drawing/2014/main" id="{B4D8C2FA-4BDF-7F2B-FFD1-8F8C75117CA7}"/>
              </a:ext>
            </a:extLst>
          </p:cNvPr>
          <p:cNvSpPr>
            <a:spLocks noGrp="1"/>
          </p:cNvSpPr>
          <p:nvPr>
            <p:ph idx="1"/>
          </p:nvPr>
        </p:nvSpPr>
        <p:spPr>
          <a:xfrm>
            <a:off x="1775520" y="1825625"/>
            <a:ext cx="4248473" cy="4351338"/>
          </a:xfrm>
        </p:spPr>
        <p:txBody>
          <a:bodyPr>
            <a:normAutofit/>
          </a:bodyPr>
          <a:lstStyle/>
          <a:p>
            <a:r>
              <a:rPr lang="en-GB" sz="2400" dirty="0"/>
              <a:t>Across the 15 Networks </a:t>
            </a:r>
          </a:p>
          <a:p>
            <a:pPr lvl="1"/>
            <a:r>
              <a:rPr lang="en-GB" sz="1600" dirty="0"/>
              <a:t>Two have no red/fails</a:t>
            </a:r>
          </a:p>
          <a:p>
            <a:pPr lvl="1"/>
            <a:r>
              <a:rPr lang="en-GB" sz="1600" dirty="0"/>
              <a:t>A further three have no fails</a:t>
            </a:r>
          </a:p>
          <a:p>
            <a:pPr lvl="1"/>
            <a:r>
              <a:rPr lang="en-GB" sz="1600" dirty="0"/>
              <a:t>Every Network has at least 20% Certified</a:t>
            </a:r>
          </a:p>
          <a:p>
            <a:pPr lvl="1"/>
            <a:endParaRPr lang="en-GB" sz="1600" dirty="0"/>
          </a:p>
          <a:p>
            <a:pPr lvl="1"/>
            <a:r>
              <a:rPr lang="en-GB" sz="1600" dirty="0"/>
              <a:t>Across the networks, there are still 18 services with a staff makeup that does not meet the three or more disciplines (MDT) listed in the BACPR SCC</a:t>
            </a:r>
          </a:p>
          <a:p>
            <a:pPr lvl="1"/>
            <a:endParaRPr lang="en-GB" sz="1600" dirty="0"/>
          </a:p>
          <a:p>
            <a:pPr lvl="1"/>
            <a:r>
              <a:rPr lang="en-GB" sz="1600" dirty="0"/>
              <a:t>Over the next </a:t>
            </a:r>
            <a:r>
              <a:rPr lang="en-GB" sz="1600" dirty="0">
                <a:solidFill>
                  <a:schemeClr val="tx1"/>
                </a:solidFill>
              </a:rPr>
              <a:t>twelve months, the priority should be on wait time and Assessment 2</a:t>
            </a:r>
          </a:p>
        </p:txBody>
      </p:sp>
      <p:graphicFrame>
        <p:nvGraphicFramePr>
          <p:cNvPr id="4" name="Chart 3">
            <a:extLst>
              <a:ext uri="{FF2B5EF4-FFF2-40B4-BE49-F238E27FC236}">
                <a16:creationId xmlns:a16="http://schemas.microsoft.com/office/drawing/2014/main" id="{F0D32F6F-7414-429F-AAB4-BE6E4788E3A7}"/>
              </a:ext>
            </a:extLst>
          </p:cNvPr>
          <p:cNvGraphicFramePr/>
          <p:nvPr>
            <p:extLst>
              <p:ext uri="{D42A27DB-BD31-4B8C-83A1-F6EECF244321}">
                <p14:modId xmlns:p14="http://schemas.microsoft.com/office/powerpoint/2010/main" val="3676096395"/>
              </p:ext>
            </p:extLst>
          </p:nvPr>
        </p:nvGraphicFramePr>
        <p:xfrm>
          <a:off x="6168010" y="1825625"/>
          <a:ext cx="4490694" cy="4351339"/>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descr="A graph with green and orange bars&#10;&#10;Description automatically generated">
            <a:extLst>
              <a:ext uri="{FF2B5EF4-FFF2-40B4-BE49-F238E27FC236}">
                <a16:creationId xmlns:a16="http://schemas.microsoft.com/office/drawing/2014/main" id="{5C26B84A-A2ED-2EBD-761A-F30FFB82B657}"/>
              </a:ext>
            </a:extLst>
          </p:cNvPr>
          <p:cNvPicPr>
            <a:picLocks noChangeAspect="1"/>
          </p:cNvPicPr>
          <p:nvPr/>
        </p:nvPicPr>
        <p:blipFill rotWithShape="1">
          <a:blip r:embed="rId4">
            <a:extLst>
              <a:ext uri="{28A0092B-C50C-407E-A947-70E740481C1C}">
                <a14:useLocalDpi xmlns:a14="http://schemas.microsoft.com/office/drawing/2010/main" val="0"/>
              </a:ext>
            </a:extLst>
          </a:blip>
          <a:srcRect l="27285" t="88940" r="25623" b="3226"/>
          <a:stretch/>
        </p:blipFill>
        <p:spPr bwMode="auto">
          <a:xfrm>
            <a:off x="8257481" y="1988840"/>
            <a:ext cx="2159000" cy="215900"/>
          </a:xfrm>
          <a:prstGeom prst="rect">
            <a:avLst/>
          </a:prstGeom>
          <a:noFill/>
          <a:ln>
            <a:noFill/>
          </a:ln>
          <a:extLst>
            <a:ext uri="{53640926-AAD7-44D8-BBD7-CCE9431645EC}">
              <a14:shadowObscured xmlns:a14="http://schemas.microsoft.com/office/drawing/2010/main"/>
            </a:ext>
          </a:extLst>
        </p:spPr>
      </p:pic>
      <p:pic>
        <p:nvPicPr>
          <p:cNvPr id="6" name="Picture 5">
            <a:extLst>
              <a:ext uri="{FF2B5EF4-FFF2-40B4-BE49-F238E27FC236}">
                <a16:creationId xmlns:a16="http://schemas.microsoft.com/office/drawing/2014/main" id="{B9A0315E-E612-5CB6-3820-ECB29456287F}"/>
              </a:ext>
            </a:extLst>
          </p:cNvPr>
          <p:cNvPicPr>
            <a:picLocks noChangeAspect="1"/>
          </p:cNvPicPr>
          <p:nvPr/>
        </p:nvPicPr>
        <p:blipFill rotWithShape="1">
          <a:blip r:embed="rId5"/>
          <a:srcRect l="87012" t="27599" r="4326" b="60464"/>
          <a:stretch/>
        </p:blipFill>
        <p:spPr>
          <a:xfrm>
            <a:off x="9980314" y="6324962"/>
            <a:ext cx="687686" cy="533039"/>
          </a:xfrm>
          <a:prstGeom prst="rect">
            <a:avLst/>
          </a:prstGeom>
        </p:spPr>
      </p:pic>
      <p:pic>
        <p:nvPicPr>
          <p:cNvPr id="7" name="Picture 6">
            <a:extLst>
              <a:ext uri="{FF2B5EF4-FFF2-40B4-BE49-F238E27FC236}">
                <a16:creationId xmlns:a16="http://schemas.microsoft.com/office/drawing/2014/main" id="{DDE5029A-DB12-9A05-FB32-9A47B4EFB541}"/>
              </a:ext>
            </a:extLst>
          </p:cNvPr>
          <p:cNvPicPr>
            <a:picLocks noChangeAspect="1"/>
          </p:cNvPicPr>
          <p:nvPr/>
        </p:nvPicPr>
        <p:blipFill rotWithShape="1">
          <a:blip r:embed="rId5"/>
          <a:srcRect l="87012" t="27599" r="4326" b="60464"/>
          <a:stretch/>
        </p:blipFill>
        <p:spPr>
          <a:xfrm>
            <a:off x="11504314" y="6309320"/>
            <a:ext cx="687686" cy="533039"/>
          </a:xfrm>
          <a:prstGeom prst="rect">
            <a:avLst/>
          </a:prstGeom>
        </p:spPr>
      </p:pic>
      <p:pic>
        <p:nvPicPr>
          <p:cNvPr id="8" name="Picture 7">
            <a:extLst>
              <a:ext uri="{FF2B5EF4-FFF2-40B4-BE49-F238E27FC236}">
                <a16:creationId xmlns:a16="http://schemas.microsoft.com/office/drawing/2014/main" id="{37CBE621-D8E3-EA71-488E-2049B5C3CA8C}"/>
              </a:ext>
            </a:extLst>
          </p:cNvPr>
          <p:cNvPicPr>
            <a:picLocks noChangeAspect="1"/>
          </p:cNvPicPr>
          <p:nvPr/>
        </p:nvPicPr>
        <p:blipFill>
          <a:blip r:embed="rId6"/>
          <a:stretch>
            <a:fillRect/>
          </a:stretch>
        </p:blipFill>
        <p:spPr>
          <a:xfrm>
            <a:off x="9557451" y="6341801"/>
            <a:ext cx="1689101" cy="512483"/>
          </a:xfrm>
          <a:prstGeom prst="rect">
            <a:avLst/>
          </a:prstGeom>
        </p:spPr>
      </p:pic>
    </p:spTree>
    <p:extLst>
      <p:ext uri="{BB962C8B-B14F-4D97-AF65-F5344CB8AC3E}">
        <p14:creationId xmlns:p14="http://schemas.microsoft.com/office/powerpoint/2010/main" val="1561269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3CE99-0560-4221-FC0D-8FDE062EB1A5}"/>
              </a:ext>
            </a:extLst>
          </p:cNvPr>
          <p:cNvSpPr>
            <a:spLocks noGrp="1"/>
          </p:cNvSpPr>
          <p:nvPr>
            <p:ph type="title"/>
          </p:nvPr>
        </p:nvSpPr>
        <p:spPr/>
        <p:txBody>
          <a:bodyPr/>
          <a:lstStyle/>
          <a:p>
            <a:r>
              <a:rPr lang="en-GB" dirty="0"/>
              <a:t>2023 Certification Overview</a:t>
            </a:r>
            <a:br>
              <a:rPr lang="en-GB" dirty="0"/>
            </a:br>
            <a:r>
              <a:rPr lang="en-GB" dirty="0"/>
              <a:t>Northern Ireland</a:t>
            </a:r>
          </a:p>
        </p:txBody>
      </p:sp>
      <p:sp>
        <p:nvSpPr>
          <p:cNvPr id="3" name="Content Placeholder 2">
            <a:extLst>
              <a:ext uri="{FF2B5EF4-FFF2-40B4-BE49-F238E27FC236}">
                <a16:creationId xmlns:a16="http://schemas.microsoft.com/office/drawing/2014/main" id="{B4D8C2FA-4BDF-7F2B-FFD1-8F8C75117CA7}"/>
              </a:ext>
            </a:extLst>
          </p:cNvPr>
          <p:cNvSpPr>
            <a:spLocks noGrp="1"/>
          </p:cNvSpPr>
          <p:nvPr>
            <p:ph idx="1"/>
          </p:nvPr>
        </p:nvSpPr>
        <p:spPr>
          <a:xfrm>
            <a:off x="1775520" y="1825625"/>
            <a:ext cx="4248473" cy="4351338"/>
          </a:xfrm>
        </p:spPr>
        <p:txBody>
          <a:bodyPr>
            <a:normAutofit/>
          </a:bodyPr>
          <a:lstStyle/>
          <a:p>
            <a:r>
              <a:rPr lang="en-GB" sz="1800" dirty="0"/>
              <a:t>Unique position in the UK that no services are delivering Red/Fail level quality</a:t>
            </a:r>
          </a:p>
          <a:p>
            <a:r>
              <a:rPr lang="en-GB" sz="1800" dirty="0"/>
              <a:t>There </a:t>
            </a:r>
            <a:r>
              <a:rPr lang="en-GB" sz="1800" dirty="0">
                <a:solidFill>
                  <a:schemeClr val="tx1"/>
                </a:solidFill>
              </a:rPr>
              <a:t>has been a retention of 2 certified programmes from last year</a:t>
            </a:r>
          </a:p>
          <a:p>
            <a:r>
              <a:rPr lang="en-GB" sz="1800" dirty="0">
                <a:solidFill>
                  <a:schemeClr val="tx1"/>
                </a:solidFill>
              </a:rPr>
              <a:t>Furthermore the two red services have moved to Amber</a:t>
            </a:r>
          </a:p>
          <a:p>
            <a:r>
              <a:rPr lang="en-GB" sz="1800" dirty="0">
                <a:solidFill>
                  <a:schemeClr val="tx1"/>
                </a:solidFill>
              </a:rPr>
              <a:t>Every service is delivered to the 5 priority groups and most are meeting the MDT and duration</a:t>
            </a:r>
          </a:p>
          <a:p>
            <a:r>
              <a:rPr lang="en-GB" sz="1800" dirty="0">
                <a:solidFill>
                  <a:schemeClr val="tx1"/>
                </a:solidFill>
              </a:rPr>
              <a:t>Over the next twelve months, the focus should be on wait time and Assessment 2 to move toward full national certification</a:t>
            </a:r>
          </a:p>
        </p:txBody>
      </p:sp>
      <p:graphicFrame>
        <p:nvGraphicFramePr>
          <p:cNvPr id="5" name="Chart 4">
            <a:extLst>
              <a:ext uri="{FF2B5EF4-FFF2-40B4-BE49-F238E27FC236}">
                <a16:creationId xmlns:a16="http://schemas.microsoft.com/office/drawing/2014/main" id="{B0000B16-7A9C-3E97-3561-229CDCFAC340}"/>
              </a:ext>
            </a:extLst>
          </p:cNvPr>
          <p:cNvGraphicFramePr/>
          <p:nvPr>
            <p:extLst>
              <p:ext uri="{D42A27DB-BD31-4B8C-83A1-F6EECF244321}">
                <p14:modId xmlns:p14="http://schemas.microsoft.com/office/powerpoint/2010/main" val="1021768407"/>
              </p:ext>
            </p:extLst>
          </p:nvPr>
        </p:nvGraphicFramePr>
        <p:xfrm>
          <a:off x="6168006" y="1825625"/>
          <a:ext cx="4248474"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descr="A graph with green and orange bars&#10;&#10;Description automatically generated">
            <a:extLst>
              <a:ext uri="{FF2B5EF4-FFF2-40B4-BE49-F238E27FC236}">
                <a16:creationId xmlns:a16="http://schemas.microsoft.com/office/drawing/2014/main" id="{5C6C90D8-97C8-A8FC-E484-99547D5D2269}"/>
              </a:ext>
            </a:extLst>
          </p:cNvPr>
          <p:cNvPicPr>
            <a:picLocks noChangeAspect="1"/>
          </p:cNvPicPr>
          <p:nvPr/>
        </p:nvPicPr>
        <p:blipFill rotWithShape="1">
          <a:blip r:embed="rId3">
            <a:extLst>
              <a:ext uri="{28A0092B-C50C-407E-A947-70E740481C1C}">
                <a14:useLocalDpi xmlns:a14="http://schemas.microsoft.com/office/drawing/2010/main" val="0"/>
              </a:ext>
            </a:extLst>
          </a:blip>
          <a:srcRect l="27285" t="88940" r="25623" b="3226"/>
          <a:stretch/>
        </p:blipFill>
        <p:spPr bwMode="auto">
          <a:xfrm>
            <a:off x="8257480" y="1916832"/>
            <a:ext cx="2159000" cy="215900"/>
          </a:xfrm>
          <a:prstGeom prst="rect">
            <a:avLst/>
          </a:prstGeom>
          <a:noFill/>
          <a:ln>
            <a:noFill/>
          </a:ln>
          <a:extLst>
            <a:ext uri="{53640926-AAD7-44D8-BBD7-CCE9431645EC}">
              <a14:shadowObscured xmlns:a14="http://schemas.microsoft.com/office/drawing/2010/main"/>
            </a:ext>
          </a:extLst>
        </p:spPr>
      </p:pic>
      <p:pic>
        <p:nvPicPr>
          <p:cNvPr id="4" name="Picture 3">
            <a:extLst>
              <a:ext uri="{FF2B5EF4-FFF2-40B4-BE49-F238E27FC236}">
                <a16:creationId xmlns:a16="http://schemas.microsoft.com/office/drawing/2014/main" id="{58B25905-04D8-B58D-CC87-D9D1E0C2CE92}"/>
              </a:ext>
            </a:extLst>
          </p:cNvPr>
          <p:cNvPicPr>
            <a:picLocks noChangeAspect="1"/>
          </p:cNvPicPr>
          <p:nvPr/>
        </p:nvPicPr>
        <p:blipFill rotWithShape="1">
          <a:blip r:embed="rId4"/>
          <a:srcRect l="87012" t="27599" r="4326" b="60464"/>
          <a:stretch/>
        </p:blipFill>
        <p:spPr>
          <a:xfrm>
            <a:off x="9980314" y="6324962"/>
            <a:ext cx="687686" cy="533039"/>
          </a:xfrm>
          <a:prstGeom prst="rect">
            <a:avLst/>
          </a:prstGeom>
        </p:spPr>
      </p:pic>
      <p:pic>
        <p:nvPicPr>
          <p:cNvPr id="7" name="Picture 6">
            <a:extLst>
              <a:ext uri="{FF2B5EF4-FFF2-40B4-BE49-F238E27FC236}">
                <a16:creationId xmlns:a16="http://schemas.microsoft.com/office/drawing/2014/main" id="{DF81B54C-6161-1EE3-B70C-57EDDDDBCC7C}"/>
              </a:ext>
            </a:extLst>
          </p:cNvPr>
          <p:cNvPicPr>
            <a:picLocks noChangeAspect="1"/>
          </p:cNvPicPr>
          <p:nvPr/>
        </p:nvPicPr>
        <p:blipFill rotWithShape="1">
          <a:blip r:embed="rId4"/>
          <a:srcRect l="87012" t="27599" r="4326" b="60464"/>
          <a:stretch/>
        </p:blipFill>
        <p:spPr>
          <a:xfrm>
            <a:off x="11504314" y="6324961"/>
            <a:ext cx="687686" cy="533039"/>
          </a:xfrm>
          <a:prstGeom prst="rect">
            <a:avLst/>
          </a:prstGeom>
        </p:spPr>
      </p:pic>
      <p:pic>
        <p:nvPicPr>
          <p:cNvPr id="8" name="Picture 7">
            <a:extLst>
              <a:ext uri="{FF2B5EF4-FFF2-40B4-BE49-F238E27FC236}">
                <a16:creationId xmlns:a16="http://schemas.microsoft.com/office/drawing/2014/main" id="{B18FC8B5-2A6E-B4BD-9EA0-8664B3CC9DF9}"/>
              </a:ext>
            </a:extLst>
          </p:cNvPr>
          <p:cNvPicPr>
            <a:picLocks noChangeAspect="1"/>
          </p:cNvPicPr>
          <p:nvPr/>
        </p:nvPicPr>
        <p:blipFill>
          <a:blip r:embed="rId5"/>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1782954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3CE99-0560-4221-FC0D-8FDE062EB1A5}"/>
              </a:ext>
            </a:extLst>
          </p:cNvPr>
          <p:cNvSpPr>
            <a:spLocks noGrp="1"/>
          </p:cNvSpPr>
          <p:nvPr>
            <p:ph type="title"/>
          </p:nvPr>
        </p:nvSpPr>
        <p:spPr/>
        <p:txBody>
          <a:bodyPr/>
          <a:lstStyle/>
          <a:p>
            <a:r>
              <a:rPr lang="en-GB" dirty="0"/>
              <a:t>2023 Certification Overview</a:t>
            </a:r>
            <a:br>
              <a:rPr lang="en-GB" dirty="0"/>
            </a:br>
            <a:r>
              <a:rPr lang="en-GB" dirty="0"/>
              <a:t>Wales</a:t>
            </a:r>
          </a:p>
        </p:txBody>
      </p:sp>
      <p:sp>
        <p:nvSpPr>
          <p:cNvPr id="3" name="Content Placeholder 2">
            <a:extLst>
              <a:ext uri="{FF2B5EF4-FFF2-40B4-BE49-F238E27FC236}">
                <a16:creationId xmlns:a16="http://schemas.microsoft.com/office/drawing/2014/main" id="{B4D8C2FA-4BDF-7F2B-FFD1-8F8C75117CA7}"/>
              </a:ext>
            </a:extLst>
          </p:cNvPr>
          <p:cNvSpPr>
            <a:spLocks noGrp="1"/>
          </p:cNvSpPr>
          <p:nvPr>
            <p:ph idx="1"/>
          </p:nvPr>
        </p:nvSpPr>
        <p:spPr>
          <a:xfrm>
            <a:off x="1775520" y="1825625"/>
            <a:ext cx="4248473" cy="4351338"/>
          </a:xfrm>
        </p:spPr>
        <p:txBody>
          <a:bodyPr>
            <a:normAutofit/>
          </a:bodyPr>
          <a:lstStyle/>
          <a:p>
            <a:r>
              <a:rPr lang="en-GB" sz="1800" dirty="0">
                <a:ea typeface="Calibri" panose="020F0502020204030204" pitchFamily="34" charset="0"/>
                <a:cs typeface="Times New Roman" panose="02020603050405020304" pitchFamily="18" charset="0"/>
              </a:rPr>
              <a:t>Wales, has maintained its level of Green certified status (58%) </a:t>
            </a:r>
          </a:p>
          <a:p>
            <a:r>
              <a:rPr lang="en-GB" sz="1800" dirty="0">
                <a:ea typeface="Calibri" panose="020F0502020204030204" pitchFamily="34" charset="0"/>
                <a:cs typeface="Times New Roman" panose="02020603050405020304" pitchFamily="18" charset="0"/>
              </a:rPr>
              <a:t>One programme failed to meet the standard for MDT resulting in a single programme in the Fail category. </a:t>
            </a:r>
          </a:p>
          <a:p>
            <a:endParaRPr lang="en-GB" sz="1800" dirty="0">
              <a:ea typeface="Calibri" panose="020F0502020204030204" pitchFamily="34" charset="0"/>
              <a:cs typeface="Times New Roman" panose="02020603050405020304" pitchFamily="18" charset="0"/>
            </a:endParaRPr>
          </a:p>
          <a:p>
            <a:r>
              <a:rPr lang="en-GB" sz="1800" dirty="0">
                <a:ea typeface="Calibri" panose="020F0502020204030204" pitchFamily="34" charset="0"/>
                <a:cs typeface="Times New Roman" panose="02020603050405020304" pitchFamily="18" charset="0"/>
              </a:rPr>
              <a:t>All services with data met MDT, Priority groups, duration and Assessment 1</a:t>
            </a:r>
            <a:endParaRPr lang="en-GB" sz="1800" dirty="0">
              <a:solidFill>
                <a:schemeClr val="tx1"/>
              </a:solidFill>
              <a:ea typeface="Calibri" panose="020F0502020204030204" pitchFamily="34" charset="0"/>
              <a:cs typeface="Times New Roman" panose="02020603050405020304" pitchFamily="18" charset="0"/>
            </a:endParaRPr>
          </a:p>
          <a:p>
            <a:endParaRPr lang="en-GB" sz="1800" dirty="0">
              <a:ea typeface="Calibri" panose="020F0502020204030204" pitchFamily="34" charset="0"/>
              <a:cs typeface="Times New Roman" panose="02020603050405020304" pitchFamily="18" charset="0"/>
            </a:endParaRPr>
          </a:p>
          <a:p>
            <a:r>
              <a:rPr lang="en-GB" sz="1800" dirty="0">
                <a:ea typeface="Calibri" panose="020F0502020204030204" pitchFamily="34" charset="0"/>
                <a:cs typeface="Times New Roman" panose="02020603050405020304" pitchFamily="18" charset="0"/>
              </a:rPr>
              <a:t>Focus for the next year is wait time, 25% of services did not meet MI/PCI and CABG</a:t>
            </a:r>
          </a:p>
          <a:p>
            <a:endParaRPr lang="en-GB" sz="2000" dirty="0"/>
          </a:p>
        </p:txBody>
      </p:sp>
      <p:pic>
        <p:nvPicPr>
          <p:cNvPr id="6" name="Picture 5" descr="A graph with green and orange bars&#10;&#10;Description automatically generated">
            <a:extLst>
              <a:ext uri="{FF2B5EF4-FFF2-40B4-BE49-F238E27FC236}">
                <a16:creationId xmlns:a16="http://schemas.microsoft.com/office/drawing/2014/main" id="{5C6C90D8-97C8-A8FC-E484-99547D5D2269}"/>
              </a:ext>
            </a:extLst>
          </p:cNvPr>
          <p:cNvPicPr>
            <a:picLocks noChangeAspect="1"/>
          </p:cNvPicPr>
          <p:nvPr/>
        </p:nvPicPr>
        <p:blipFill rotWithShape="1">
          <a:blip r:embed="rId2">
            <a:extLst>
              <a:ext uri="{28A0092B-C50C-407E-A947-70E740481C1C}">
                <a14:useLocalDpi xmlns:a14="http://schemas.microsoft.com/office/drawing/2010/main" val="0"/>
              </a:ext>
            </a:extLst>
          </a:blip>
          <a:srcRect l="27285" t="88940" r="25623" b="3226"/>
          <a:stretch/>
        </p:blipFill>
        <p:spPr bwMode="auto">
          <a:xfrm>
            <a:off x="8257480" y="1916832"/>
            <a:ext cx="2159000" cy="215900"/>
          </a:xfrm>
          <a:prstGeom prst="rect">
            <a:avLst/>
          </a:prstGeom>
          <a:noFill/>
          <a:ln>
            <a:noFill/>
          </a:ln>
          <a:extLst>
            <a:ext uri="{53640926-AAD7-44D8-BBD7-CCE9431645EC}">
              <a14:shadowObscured xmlns:a14="http://schemas.microsoft.com/office/drawing/2010/main"/>
            </a:ext>
          </a:extLst>
        </p:spPr>
      </p:pic>
      <p:graphicFrame>
        <p:nvGraphicFramePr>
          <p:cNvPr id="4" name="Chart 3">
            <a:extLst>
              <a:ext uri="{FF2B5EF4-FFF2-40B4-BE49-F238E27FC236}">
                <a16:creationId xmlns:a16="http://schemas.microsoft.com/office/drawing/2014/main" id="{0E2834C1-662B-1A28-FA9F-E1730A7E8ACE}"/>
              </a:ext>
            </a:extLst>
          </p:cNvPr>
          <p:cNvGraphicFramePr/>
          <p:nvPr>
            <p:extLst>
              <p:ext uri="{D42A27DB-BD31-4B8C-83A1-F6EECF244321}">
                <p14:modId xmlns:p14="http://schemas.microsoft.com/office/powerpoint/2010/main" val="4289761904"/>
              </p:ext>
            </p:extLst>
          </p:nvPr>
        </p:nvGraphicFramePr>
        <p:xfrm>
          <a:off x="6456040" y="1841474"/>
          <a:ext cx="3960440" cy="4351338"/>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a:extLst>
              <a:ext uri="{FF2B5EF4-FFF2-40B4-BE49-F238E27FC236}">
                <a16:creationId xmlns:a16="http://schemas.microsoft.com/office/drawing/2014/main" id="{BD32C540-2B5F-552A-BDAD-32F22E00D910}"/>
              </a:ext>
            </a:extLst>
          </p:cNvPr>
          <p:cNvPicPr>
            <a:picLocks noChangeAspect="1"/>
          </p:cNvPicPr>
          <p:nvPr/>
        </p:nvPicPr>
        <p:blipFill rotWithShape="1">
          <a:blip r:embed="rId4"/>
          <a:srcRect l="87012" t="27599" r="4326" b="60464"/>
          <a:stretch/>
        </p:blipFill>
        <p:spPr>
          <a:xfrm>
            <a:off x="9980314" y="6324962"/>
            <a:ext cx="687686" cy="533039"/>
          </a:xfrm>
          <a:prstGeom prst="rect">
            <a:avLst/>
          </a:prstGeom>
        </p:spPr>
      </p:pic>
      <p:pic>
        <p:nvPicPr>
          <p:cNvPr id="7" name="Picture 6">
            <a:extLst>
              <a:ext uri="{FF2B5EF4-FFF2-40B4-BE49-F238E27FC236}">
                <a16:creationId xmlns:a16="http://schemas.microsoft.com/office/drawing/2014/main" id="{6F7D18E3-3E6E-00AD-E261-0256FA365ECF}"/>
              </a:ext>
            </a:extLst>
          </p:cNvPr>
          <p:cNvPicPr>
            <a:picLocks noChangeAspect="1"/>
          </p:cNvPicPr>
          <p:nvPr/>
        </p:nvPicPr>
        <p:blipFill rotWithShape="1">
          <a:blip r:embed="rId4"/>
          <a:srcRect l="87012" t="27599" r="4326" b="60464"/>
          <a:stretch/>
        </p:blipFill>
        <p:spPr>
          <a:xfrm>
            <a:off x="11504314" y="6324961"/>
            <a:ext cx="687686" cy="533039"/>
          </a:xfrm>
          <a:prstGeom prst="rect">
            <a:avLst/>
          </a:prstGeom>
        </p:spPr>
      </p:pic>
      <p:pic>
        <p:nvPicPr>
          <p:cNvPr id="8" name="Picture 7">
            <a:extLst>
              <a:ext uri="{FF2B5EF4-FFF2-40B4-BE49-F238E27FC236}">
                <a16:creationId xmlns:a16="http://schemas.microsoft.com/office/drawing/2014/main" id="{D6B8F32C-5DC9-0404-5FD0-876851B62324}"/>
              </a:ext>
            </a:extLst>
          </p:cNvPr>
          <p:cNvPicPr>
            <a:picLocks noChangeAspect="1"/>
          </p:cNvPicPr>
          <p:nvPr/>
        </p:nvPicPr>
        <p:blipFill>
          <a:blip r:embed="rId5"/>
          <a:stretch>
            <a:fillRect/>
          </a:stretch>
        </p:blipFill>
        <p:spPr>
          <a:xfrm>
            <a:off x="9557451" y="6357442"/>
            <a:ext cx="1689101" cy="512483"/>
          </a:xfrm>
          <a:prstGeom prst="rect">
            <a:avLst/>
          </a:prstGeom>
        </p:spPr>
      </p:pic>
    </p:spTree>
    <p:extLst>
      <p:ext uri="{BB962C8B-B14F-4D97-AF65-F5344CB8AC3E}">
        <p14:creationId xmlns:p14="http://schemas.microsoft.com/office/powerpoint/2010/main" val="17969700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17170</TotalTime>
  <Words>1762</Words>
  <Application>Microsoft Office PowerPoint</Application>
  <PresentationFormat>Widescreen</PresentationFormat>
  <Paragraphs>245</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Gill Sans MT</vt:lpstr>
      <vt:lpstr>Open Sans</vt:lpstr>
      <vt:lpstr>Office Theme</vt:lpstr>
      <vt:lpstr>Session 1 - What Does the Data from England and Northern Ireland Tell Us: Celebrating progress to 2023 and what will it take to achieve even greater success by 2030?</vt:lpstr>
      <vt:lpstr>National Audit of Cardiac Rehabilitation </vt:lpstr>
      <vt:lpstr>Presentation Summary</vt:lpstr>
      <vt:lpstr>England</vt:lpstr>
      <vt:lpstr>Northern Ireland</vt:lpstr>
      <vt:lpstr>2023 Certification Overview</vt:lpstr>
      <vt:lpstr>2023 Certification Overview England</vt:lpstr>
      <vt:lpstr>2023 Certification Overview Northern Ireland</vt:lpstr>
      <vt:lpstr>2023 Certification Overview Wales</vt:lpstr>
      <vt:lpstr>Mode of delivery shift </vt:lpstr>
      <vt:lpstr>Mode of delivery shift </vt:lpstr>
      <vt:lpstr>Workforce Challenges</vt:lpstr>
      <vt:lpstr>Workforce Challenges</vt:lpstr>
      <vt:lpstr>Workforce Challenges</vt:lpstr>
      <vt:lpstr>Workforce Challenges</vt:lpstr>
      <vt:lpstr>Looking Forward …</vt:lpstr>
      <vt:lpstr>Looking Forward …</vt:lpstr>
      <vt:lpstr>The Future is Bright </vt:lpstr>
      <vt:lpstr>Summary</vt:lpstr>
      <vt:lpstr>Thank you for inputting  data into NACR  Without your input we cannot report if CR quality is meeting minimum standards!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Butler</dc:creator>
  <cp:lastModifiedBy>Alexander Harrison</cp:lastModifiedBy>
  <cp:revision>466</cp:revision>
  <dcterms:created xsi:type="dcterms:W3CDTF">2016-09-06T12:17:08Z</dcterms:created>
  <dcterms:modified xsi:type="dcterms:W3CDTF">2023-10-04T16:14:55Z</dcterms:modified>
</cp:coreProperties>
</file>